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02" r:id="rId3"/>
    <p:sldId id="284" r:id="rId4"/>
    <p:sldId id="285" r:id="rId5"/>
    <p:sldId id="286" r:id="rId6"/>
    <p:sldId id="288" r:id="rId7"/>
    <p:sldId id="290" r:id="rId8"/>
    <p:sldId id="287" r:id="rId9"/>
    <p:sldId id="291" r:id="rId10"/>
    <p:sldId id="292" r:id="rId11"/>
    <p:sldId id="293" r:id="rId12"/>
    <p:sldId id="300" r:id="rId13"/>
    <p:sldId id="301" r:id="rId14"/>
    <p:sldId id="297" r:id="rId15"/>
    <p:sldId id="294" r:id="rId16"/>
    <p:sldId id="295" r:id="rId17"/>
    <p:sldId id="298" r:id="rId18"/>
    <p:sldId id="262" r:id="rId19"/>
    <p:sldId id="280" r:id="rId20"/>
    <p:sldId id="281" r:id="rId21"/>
    <p:sldId id="279" r:id="rId22"/>
    <p:sldId id="283" r:id="rId2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9CE1F1-A927-734F-B2DC-6D668B4F3728}">
          <p14:sldIdLst>
            <p14:sldId id="256"/>
            <p14:sldId id="302"/>
            <p14:sldId id="284"/>
            <p14:sldId id="285"/>
            <p14:sldId id="286"/>
            <p14:sldId id="288"/>
            <p14:sldId id="290"/>
            <p14:sldId id="287"/>
            <p14:sldId id="291"/>
            <p14:sldId id="292"/>
            <p14:sldId id="293"/>
            <p14:sldId id="300"/>
            <p14:sldId id="301"/>
            <p14:sldId id="297"/>
            <p14:sldId id="294"/>
            <p14:sldId id="295"/>
            <p14:sldId id="298"/>
            <p14:sldId id="262"/>
            <p14:sldId id="280"/>
            <p14:sldId id="281"/>
            <p14:sldId id="27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70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AAE41-918C-034B-94BD-B7C1EBDF2327}" type="datetimeFigureOut">
              <a:rPr lang="en-IT" smtClean="0"/>
              <a:t>17/03/21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A6AAF7-D98E-2B43-A894-CE500AD42DD7}" type="slidenum">
              <a:rPr lang="en-IT" smtClean="0"/>
              <a:t>‹#›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43213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9613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11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2216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12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9908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13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291758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14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729629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15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8215430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16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76119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17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278839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3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882132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4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41950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20262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6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407951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7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503588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45697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92504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A6AAF7-D98E-2B43-A894-CE500AD42DD7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94888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6.tiff"/><Relationship Id="rId7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tiff"/><Relationship Id="rId5" Type="http://schemas.openxmlformats.org/officeDocument/2006/relationships/image" Target="../media/image8.tiff"/><Relationship Id="rId10" Type="http://schemas.openxmlformats.org/officeDocument/2006/relationships/image" Target="../media/image14.png"/><Relationship Id="rId4" Type="http://schemas.openxmlformats.org/officeDocument/2006/relationships/image" Target="../media/image7.tiff"/><Relationship Id="rId9" Type="http://schemas.openxmlformats.org/officeDocument/2006/relationships/image" Target="../media/image13.tiff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7.tiff"/><Relationship Id="rId7" Type="http://schemas.openxmlformats.org/officeDocument/2006/relationships/image" Target="../media/image11.tiff"/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Relationship Id="rId9" Type="http://schemas.openxmlformats.org/officeDocument/2006/relationships/image" Target="../media/image13.tiff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6.tiff"/><Relationship Id="rId7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tiff"/><Relationship Id="rId5" Type="http://schemas.openxmlformats.org/officeDocument/2006/relationships/image" Target="../media/image8.tiff"/><Relationship Id="rId10" Type="http://schemas.openxmlformats.org/officeDocument/2006/relationships/image" Target="../media/image14.png"/><Relationship Id="rId4" Type="http://schemas.openxmlformats.org/officeDocument/2006/relationships/image" Target="../media/image7.tiff"/><Relationship Id="rId9" Type="http://schemas.openxmlformats.org/officeDocument/2006/relationships/image" Target="../media/image13.tiff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6.tiff"/><Relationship Id="rId7" Type="http://schemas.openxmlformats.org/officeDocument/2006/relationships/image" Target="../media/image11.tiff"/><Relationship Id="rId2" Type="http://schemas.openxmlformats.org/officeDocument/2006/relationships/image" Target="../media/image9.tif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tiff"/><Relationship Id="rId5" Type="http://schemas.openxmlformats.org/officeDocument/2006/relationships/image" Target="../media/image8.tiff"/><Relationship Id="rId10" Type="http://schemas.openxmlformats.org/officeDocument/2006/relationships/image" Target="../media/image14.png"/><Relationship Id="rId4" Type="http://schemas.openxmlformats.org/officeDocument/2006/relationships/image" Target="../media/image7.tiff"/><Relationship Id="rId9" Type="http://schemas.openxmlformats.org/officeDocument/2006/relationships/image" Target="../media/image13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6A850-A448-EC41-914D-65CB5F150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39328"/>
            <a:ext cx="9144000" cy="2387600"/>
          </a:xfrm>
        </p:spPr>
        <p:txBody>
          <a:bodyPr anchor="b"/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7B6BE9-0F4D-754C-B878-45C86E1C8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38537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T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280C57-723B-EC40-87A6-897ABFEB5308}"/>
              </a:ext>
            </a:extLst>
          </p:cNvPr>
          <p:cNvGrpSpPr/>
          <p:nvPr userDrawn="1"/>
        </p:nvGrpSpPr>
        <p:grpSpPr>
          <a:xfrm>
            <a:off x="3244133" y="719535"/>
            <a:ext cx="7423867" cy="764134"/>
            <a:chOff x="3244133" y="719535"/>
            <a:chExt cx="7423867" cy="7641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B157AD-11B8-9247-9E14-BA9D55912A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244133" y="719535"/>
              <a:ext cx="1019164" cy="7641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D829EF-7B5C-B742-A0FD-99BF436A6C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70705" y="758785"/>
              <a:ext cx="685224" cy="68522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F18DDE8-5CB0-E74C-9490-6A8B200C9F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005814" y="752600"/>
              <a:ext cx="663666" cy="6852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6DC41C-51D3-364F-B3D6-F78218ACCD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669480" y="719535"/>
              <a:ext cx="764134" cy="7641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9753525-B3D7-984D-99D0-D0CCE2E8E1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066154" y="825314"/>
              <a:ext cx="613969" cy="61396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8A3CCC-0F0E-4D44-9826-8EB81DCE1D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7996198" y="804842"/>
              <a:ext cx="640080" cy="64008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65056A-552B-964A-8EF5-E07D9E9906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9268818" y="804467"/>
              <a:ext cx="640081" cy="6400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734AC1-4BF2-154E-B0DC-558BF912C0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9985245" y="783131"/>
              <a:ext cx="682755" cy="68275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7FB72B-F19F-6042-990D-FE795DB8F12B}"/>
                </a:ext>
              </a:extLst>
            </p:cNvPr>
            <p:cNvSpPr txBox="1"/>
            <p:nvPr userDrawn="1"/>
          </p:nvSpPr>
          <p:spPr>
            <a:xfrm>
              <a:off x="6510453" y="823692"/>
              <a:ext cx="318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2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A52F5E3-B573-3D4F-A25E-50EF8E2B06EA}"/>
                </a:ext>
              </a:extLst>
            </p:cNvPr>
            <p:cNvSpPr txBox="1"/>
            <p:nvPr userDrawn="1"/>
          </p:nvSpPr>
          <p:spPr>
            <a:xfrm>
              <a:off x="8793521" y="825314"/>
              <a:ext cx="318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2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5B4C5F-C501-4948-BC2D-671C7673F83C}"/>
                </a:ext>
              </a:extLst>
            </p:cNvPr>
            <p:cNvSpPr txBox="1"/>
            <p:nvPr userDrawn="1"/>
          </p:nvSpPr>
          <p:spPr>
            <a:xfrm>
              <a:off x="7680402" y="832119"/>
              <a:ext cx="318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200" dirty="0">
                  <a:solidFill>
                    <a:schemeClr val="bg2">
                      <a:lumMod val="75000"/>
                    </a:schemeClr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53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611FF-B34A-8B4D-A3F6-FC65C052D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7838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696F4-5B21-0543-A2AF-120D37E8E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9910"/>
            <a:ext cx="10515600" cy="401357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7F962A5-040B-BB41-9786-548D14D30907}"/>
              </a:ext>
            </a:extLst>
          </p:cNvPr>
          <p:cNvGrpSpPr/>
          <p:nvPr userDrawn="1"/>
        </p:nvGrpSpPr>
        <p:grpSpPr>
          <a:xfrm>
            <a:off x="7474558" y="158821"/>
            <a:ext cx="4586694" cy="496485"/>
            <a:chOff x="7430772" y="94843"/>
            <a:chExt cx="4586694" cy="49648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26777B24-2AEF-BC45-A3F9-22DC3F2634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59339" y="94843"/>
              <a:ext cx="486631" cy="4866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6786C90-FF9D-1D49-BB40-63155434B4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30772" y="115271"/>
              <a:ext cx="634942" cy="47605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FC4F0F0-655F-AE42-9512-368D6E363D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65715" y="122408"/>
              <a:ext cx="459066" cy="45906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75081EF-5672-7141-8076-EA34FE23EF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573023" y="144191"/>
              <a:ext cx="377925" cy="39020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8E4DE07-60F0-5749-A428-2B93A49847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18397" y="168725"/>
              <a:ext cx="361362" cy="36136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0F0FCE7-882D-CA42-AEBB-8C424854CF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422770" y="164124"/>
              <a:ext cx="361362" cy="36136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56811F1-A403-134F-AF42-70E84D4F8C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1132124" y="155473"/>
              <a:ext cx="378919" cy="37891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1AE81F7-F408-5941-9DC0-4956D051D0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1591448" y="143113"/>
              <a:ext cx="426018" cy="426018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78F2B6-833C-4743-B315-B4EF905432A8}"/>
                </a:ext>
              </a:extLst>
            </p:cNvPr>
            <p:cNvSpPr txBox="1"/>
            <p:nvPr userDrawn="1"/>
          </p:nvSpPr>
          <p:spPr>
            <a:xfrm>
              <a:off x="10772241" y="99142"/>
              <a:ext cx="318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E5E5DA5-E638-F64D-B778-9B38AAF8922D}"/>
                </a:ext>
              </a:extLst>
            </p:cNvPr>
            <p:cNvSpPr txBox="1"/>
            <p:nvPr userDrawn="1"/>
          </p:nvSpPr>
          <p:spPr>
            <a:xfrm>
              <a:off x="10179758" y="145308"/>
              <a:ext cx="318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800" dirty="0">
                  <a:solidFill>
                    <a:schemeClr val="bg2">
                      <a:lumMod val="75000"/>
                    </a:schemeClr>
                  </a:solidFill>
                </a:rPr>
                <a:t>/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A49C5D-3A0A-3541-A25F-F66AF7D9580F}"/>
                </a:ext>
              </a:extLst>
            </p:cNvPr>
            <p:cNvSpPr txBox="1"/>
            <p:nvPr userDrawn="1"/>
          </p:nvSpPr>
          <p:spPr>
            <a:xfrm>
              <a:off x="9452102" y="94843"/>
              <a:ext cx="318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2073CFB-65BE-406A-AA82-53FFECF8270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06979" y="85343"/>
            <a:ext cx="1286130" cy="6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894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77CE2-1CDC-234C-AAD6-11697DF9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313830"/>
            <a:ext cx="10515600" cy="194872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8BC3A-F784-CF48-B991-2CB530098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62552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3352EB6-0134-C048-BC47-D5B1C55A97D8}"/>
              </a:ext>
            </a:extLst>
          </p:cNvPr>
          <p:cNvGrpSpPr/>
          <p:nvPr userDrawn="1"/>
        </p:nvGrpSpPr>
        <p:grpSpPr>
          <a:xfrm>
            <a:off x="2083243" y="1419250"/>
            <a:ext cx="7423867" cy="764134"/>
            <a:chOff x="3244133" y="719535"/>
            <a:chExt cx="7423867" cy="7641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3A1810-20C6-2D48-B8CD-1B9B985419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3244133" y="719535"/>
              <a:ext cx="1019164" cy="76413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1CA50E-955C-5543-827A-A6217C6A2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270705" y="758785"/>
              <a:ext cx="685224" cy="68522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DC9A49-DCDF-DE4A-8EAC-E4EF318F1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5005814" y="752600"/>
              <a:ext cx="663666" cy="68522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CBD017-5D1B-CB44-8B4A-9C7132512C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669480" y="719535"/>
              <a:ext cx="764134" cy="7641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F90813-92C6-034C-918D-694B152816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7066154" y="825314"/>
              <a:ext cx="613969" cy="61396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E1D1B9-C8A3-5F44-902F-455322082F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7996198" y="804842"/>
              <a:ext cx="640080" cy="64008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91E4EE2-A23E-3A42-9683-F57D5D0590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9268818" y="804467"/>
              <a:ext cx="640081" cy="64008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6C2790D-F2EF-1644-A7F1-9D629DBA1F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9985245" y="783131"/>
              <a:ext cx="682755" cy="68275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6292B25-BDDE-7A43-B02D-9655D5499C97}"/>
                </a:ext>
              </a:extLst>
            </p:cNvPr>
            <p:cNvSpPr txBox="1"/>
            <p:nvPr userDrawn="1"/>
          </p:nvSpPr>
          <p:spPr>
            <a:xfrm>
              <a:off x="6510453" y="823692"/>
              <a:ext cx="318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2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7E83F1-1A6F-DE4E-AD0C-02AA5B16EEFA}"/>
                </a:ext>
              </a:extLst>
            </p:cNvPr>
            <p:cNvSpPr txBox="1"/>
            <p:nvPr userDrawn="1"/>
          </p:nvSpPr>
          <p:spPr>
            <a:xfrm>
              <a:off x="8793521" y="825314"/>
              <a:ext cx="318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2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DE77751-4C34-1646-AA1D-E6A0DBF94420}"/>
                </a:ext>
              </a:extLst>
            </p:cNvPr>
            <p:cNvSpPr txBox="1"/>
            <p:nvPr userDrawn="1"/>
          </p:nvSpPr>
          <p:spPr>
            <a:xfrm>
              <a:off x="7680402" y="832119"/>
              <a:ext cx="3180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3200" dirty="0">
                  <a:solidFill>
                    <a:schemeClr val="bg2">
                      <a:lumMod val="75000"/>
                    </a:schemeClr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879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A599F-EFFB-7D42-BF89-0A85A59F9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T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7CAE415-C29F-F341-9E71-FA95EC90F1A0}"/>
              </a:ext>
            </a:extLst>
          </p:cNvPr>
          <p:cNvGrpSpPr/>
          <p:nvPr userDrawn="1"/>
        </p:nvGrpSpPr>
        <p:grpSpPr>
          <a:xfrm>
            <a:off x="7474558" y="158821"/>
            <a:ext cx="4586694" cy="496485"/>
            <a:chOff x="7430772" y="94843"/>
            <a:chExt cx="4586694" cy="49648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57D923E-6AE7-9A4F-A6C4-092AA50A31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59339" y="94843"/>
              <a:ext cx="486631" cy="48663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63FE914-AAE2-C148-ABEB-016F3F103D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30772" y="115271"/>
              <a:ext cx="634942" cy="47605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DC3AF72-9532-DA4B-B0BE-A324BDAD2C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65715" y="122408"/>
              <a:ext cx="459066" cy="45906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9613234-81AD-004D-B83F-A37D40976B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573023" y="144191"/>
              <a:ext cx="377925" cy="390201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C448760-75DC-304C-A789-5A72DAD79FF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18397" y="168725"/>
              <a:ext cx="361362" cy="361362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89A78AA9-5F36-A246-9E7F-FDA84CC528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422770" y="164124"/>
              <a:ext cx="361362" cy="36136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DF5FA86-CF23-6D44-9514-2B11C6E5DA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1132124" y="155473"/>
              <a:ext cx="378919" cy="378919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7895DAE3-7427-F149-8808-F24916F712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1591448" y="143113"/>
              <a:ext cx="426018" cy="426018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31846C6-0B5B-994B-98A1-7332796988D0}"/>
                </a:ext>
              </a:extLst>
            </p:cNvPr>
            <p:cNvSpPr txBox="1"/>
            <p:nvPr userDrawn="1"/>
          </p:nvSpPr>
          <p:spPr>
            <a:xfrm>
              <a:off x="10772241" y="99142"/>
              <a:ext cx="318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996CFF7-67A8-2046-B22B-A9C677EB8080}"/>
                </a:ext>
              </a:extLst>
            </p:cNvPr>
            <p:cNvSpPr txBox="1"/>
            <p:nvPr userDrawn="1"/>
          </p:nvSpPr>
          <p:spPr>
            <a:xfrm>
              <a:off x="10179758" y="145308"/>
              <a:ext cx="318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800" dirty="0">
                  <a:solidFill>
                    <a:schemeClr val="bg2">
                      <a:lumMod val="75000"/>
                    </a:schemeClr>
                  </a:solidFill>
                </a:rPr>
                <a:t>/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3B8DE83-B792-E34C-ABE2-8A5E02E7D4B7}"/>
                </a:ext>
              </a:extLst>
            </p:cNvPr>
            <p:cNvSpPr txBox="1"/>
            <p:nvPr userDrawn="1"/>
          </p:nvSpPr>
          <p:spPr>
            <a:xfrm>
              <a:off x="9452102" y="94843"/>
              <a:ext cx="318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</p:grp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8D0BC86-3E44-4B0D-99EC-0D0211B0C298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06979" y="85343"/>
            <a:ext cx="1286130" cy="6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8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2BA2308-8E0B-D449-AFA2-0A8DA9A4B326}"/>
              </a:ext>
            </a:extLst>
          </p:cNvPr>
          <p:cNvGrpSpPr/>
          <p:nvPr userDrawn="1"/>
        </p:nvGrpSpPr>
        <p:grpSpPr>
          <a:xfrm>
            <a:off x="7474558" y="158821"/>
            <a:ext cx="4586694" cy="496485"/>
            <a:chOff x="7430772" y="94843"/>
            <a:chExt cx="4586694" cy="49648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E7F0285-4818-7141-A442-DB8035264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59339" y="94843"/>
              <a:ext cx="486631" cy="486631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3ADE0E8-7EC3-BB46-8CB0-C40E1BCE1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430772" y="115271"/>
              <a:ext cx="634942" cy="47605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78CA405-CFE8-BB4D-AD03-CD2620EA91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8065715" y="122408"/>
              <a:ext cx="459066" cy="4590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192D4A-8D85-DD46-917D-57DA67643D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8573023" y="144191"/>
              <a:ext cx="377925" cy="39020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203DB0D-5373-F54A-91BB-CC64B6B577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9818397" y="168725"/>
              <a:ext cx="361362" cy="36136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7712443-A822-B34C-87DF-DA108534F6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/>
            <a:stretch>
              <a:fillRect/>
            </a:stretch>
          </p:blipFill>
          <p:spPr>
            <a:xfrm>
              <a:off x="10422770" y="164124"/>
              <a:ext cx="361362" cy="3613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A61C94E-A841-184E-8B1D-BFE3DA98C2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/>
            <a:stretch>
              <a:fillRect/>
            </a:stretch>
          </p:blipFill>
          <p:spPr>
            <a:xfrm>
              <a:off x="11132124" y="155473"/>
              <a:ext cx="378919" cy="3789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C2B215-65BD-8749-9EEB-F2FD480E10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/>
            <a:stretch>
              <a:fillRect/>
            </a:stretch>
          </p:blipFill>
          <p:spPr>
            <a:xfrm>
              <a:off x="11591448" y="143113"/>
              <a:ext cx="426018" cy="42601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D520E5-916C-D645-A647-218DC001E52A}"/>
                </a:ext>
              </a:extLst>
            </p:cNvPr>
            <p:cNvSpPr txBox="1"/>
            <p:nvPr userDrawn="1"/>
          </p:nvSpPr>
          <p:spPr>
            <a:xfrm>
              <a:off x="10772241" y="99142"/>
              <a:ext cx="318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B949AB-6608-4C42-9759-55524A3C705C}"/>
                </a:ext>
              </a:extLst>
            </p:cNvPr>
            <p:cNvSpPr txBox="1"/>
            <p:nvPr userDrawn="1"/>
          </p:nvSpPr>
          <p:spPr>
            <a:xfrm>
              <a:off x="10179758" y="145308"/>
              <a:ext cx="318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1800" dirty="0">
                  <a:solidFill>
                    <a:schemeClr val="bg2">
                      <a:lumMod val="75000"/>
                    </a:schemeClr>
                  </a:solidFill>
                </a:rPr>
                <a:t>/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1D57D8-5A28-FE4A-9F72-84BC4992AFC3}"/>
                </a:ext>
              </a:extLst>
            </p:cNvPr>
            <p:cNvSpPr txBox="1"/>
            <p:nvPr userDrawn="1"/>
          </p:nvSpPr>
          <p:spPr>
            <a:xfrm>
              <a:off x="9452102" y="94843"/>
              <a:ext cx="3180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T" sz="2400" dirty="0">
                  <a:solidFill>
                    <a:schemeClr val="bg2">
                      <a:lumMod val="75000"/>
                    </a:schemeClr>
                  </a:solidFill>
                </a:rPr>
                <a:t>+</a:t>
              </a:r>
            </a:p>
          </p:txBody>
        </p:sp>
      </p:grp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E019AFCA-1E97-4EA5-940A-0D34AC90DF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06979" y="85343"/>
            <a:ext cx="1286130" cy="66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01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9B101B-7F61-D841-AF19-5090E714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06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29446F-D6F9-5741-B77C-92A3ADD5C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36246"/>
            <a:ext cx="10515600" cy="3996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7D0C67-5722-0E40-BEFF-3AFFAE812580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3724" y="6349596"/>
            <a:ext cx="441960" cy="4419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F62D3F-BEF1-4A41-B3C4-425BC45A9AE8}"/>
              </a:ext>
            </a:extLst>
          </p:cNvPr>
          <p:cNvSpPr/>
          <p:nvPr userDrawn="1"/>
        </p:nvSpPr>
        <p:spPr>
          <a:xfrm>
            <a:off x="0" y="0"/>
            <a:ext cx="12192000" cy="58522"/>
          </a:xfrm>
          <a:prstGeom prst="rect">
            <a:avLst/>
          </a:prstGeom>
          <a:solidFill>
            <a:srgbClr val="5C2D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83C5B4-FE1D-CD43-A59D-C7B02A9DB64B}"/>
              </a:ext>
            </a:extLst>
          </p:cNvPr>
          <p:cNvCxnSpPr/>
          <p:nvPr userDrawn="1"/>
        </p:nvCxnSpPr>
        <p:spPr>
          <a:xfrm>
            <a:off x="0" y="6313018"/>
            <a:ext cx="12192000" cy="0"/>
          </a:xfrm>
          <a:prstGeom prst="line">
            <a:avLst/>
          </a:prstGeom>
          <a:ln>
            <a:solidFill>
              <a:srgbClr val="5C2D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41765C7-32C5-964A-8A78-11DD284F5D3B}"/>
              </a:ext>
            </a:extLst>
          </p:cNvPr>
          <p:cNvSpPr txBox="1"/>
          <p:nvPr userDrawn="1"/>
        </p:nvSpPr>
        <p:spPr>
          <a:xfrm>
            <a:off x="665684" y="6385910"/>
            <a:ext cx="28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>
                <a:solidFill>
                  <a:srgbClr val="5C2D91"/>
                </a:solidFill>
              </a:rPr>
              <a:t>Blazor Developer Italiani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23E6AA-6068-5E45-AE9E-83FDA3AD811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909437" y="6464951"/>
            <a:ext cx="228600" cy="228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C9C508-9E95-2F4F-923B-B2276B01F556}"/>
              </a:ext>
            </a:extLst>
          </p:cNvPr>
          <p:cNvSpPr txBox="1"/>
          <p:nvPr userDrawn="1"/>
        </p:nvSpPr>
        <p:spPr>
          <a:xfrm>
            <a:off x="8138037" y="6425343"/>
            <a:ext cx="119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rgbClr val="5C2D91"/>
                </a:solidFill>
              </a:rPr>
              <a:t>blazordevita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C5B971-A112-CA45-86B5-6BA74BBF7637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347097" y="6474901"/>
            <a:ext cx="228600" cy="2286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699FA7-7EA3-5A4B-ADFC-BAD7F047D2E3}"/>
              </a:ext>
            </a:extLst>
          </p:cNvPr>
          <p:cNvSpPr txBox="1"/>
          <p:nvPr userDrawn="1"/>
        </p:nvSpPr>
        <p:spPr>
          <a:xfrm>
            <a:off x="9617230" y="6432115"/>
            <a:ext cx="2435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5C2D91"/>
                </a:solidFill>
              </a:rPr>
              <a:t>fb.me/blazordeveloperitaliani</a:t>
            </a:r>
            <a:endParaRPr lang="en-IT" sz="1400" dirty="0">
              <a:solidFill>
                <a:srgbClr val="5C2D9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2CB862-61B3-614E-95BB-3EE3173D825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486218" y="6474900"/>
            <a:ext cx="228601" cy="2286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7653E4C-DE00-5F4E-AC02-ECA84D61CC0C}"/>
              </a:ext>
            </a:extLst>
          </p:cNvPr>
          <p:cNvSpPr txBox="1"/>
          <p:nvPr userDrawn="1"/>
        </p:nvSpPr>
        <p:spPr>
          <a:xfrm>
            <a:off x="6714818" y="6419316"/>
            <a:ext cx="119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400" dirty="0">
                <a:solidFill>
                  <a:srgbClr val="5C2D91"/>
                </a:solidFill>
              </a:rPr>
              <a:t>blazordevita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874BB1D-06E4-5F49-8CBF-A81F7253B09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008320" y="6475843"/>
            <a:ext cx="206775" cy="2067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BC7A6B2-5489-8C4D-ACC3-AD2E1054F386}"/>
              </a:ext>
            </a:extLst>
          </p:cNvPr>
          <p:cNvSpPr txBox="1"/>
          <p:nvPr userDrawn="1"/>
        </p:nvSpPr>
        <p:spPr>
          <a:xfrm>
            <a:off x="5242267" y="6432955"/>
            <a:ext cx="1194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5C2D91"/>
                </a:solidFill>
              </a:rPr>
              <a:t>b</a:t>
            </a:r>
            <a:r>
              <a:rPr lang="en-IT" sz="1400" dirty="0">
                <a:solidFill>
                  <a:srgbClr val="5C2D91"/>
                </a:solidFill>
              </a:rPr>
              <a:t>lazordev.it</a:t>
            </a:r>
          </a:p>
        </p:txBody>
      </p:sp>
    </p:spTree>
    <p:extLst>
      <p:ext uri="{BB962C8B-B14F-4D97-AF65-F5344CB8AC3E}">
        <p14:creationId xmlns:p14="http://schemas.microsoft.com/office/powerpoint/2010/main" val="326002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5C2D9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lazordevita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fb.me/blazordeveloperitaliani" TargetMode="External"/><Relationship Id="rId5" Type="http://schemas.openxmlformats.org/officeDocument/2006/relationships/image" Target="../media/image3.png"/><Relationship Id="rId10" Type="http://schemas.openxmlformats.org/officeDocument/2006/relationships/hyperlink" Target="https://blazordev.it/" TargetMode="External"/><Relationship Id="rId4" Type="http://schemas.openxmlformats.org/officeDocument/2006/relationships/hyperlink" Target="https://twitter.com/blazordevita" TargetMode="Externa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b.me/groups/998755440506950/" TargetMode="External"/><Relationship Id="rId7" Type="http://schemas.openxmlformats.org/officeDocument/2006/relationships/hyperlink" Target="https://github.com/blazordevita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www.linkedin.com/groups/8896269/" TargetMode="Externa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7CC80-39D8-D249-ACCA-417A639DD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7554" y="1666948"/>
            <a:ext cx="5480445" cy="2387600"/>
          </a:xfrm>
        </p:spPr>
        <p:txBody>
          <a:bodyPr>
            <a:normAutofit/>
          </a:bodyPr>
          <a:lstStyle/>
          <a:p>
            <a:r>
              <a:rPr lang="en-IT" sz="5400" dirty="0"/>
              <a:t>Real Time App with Fusion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6C6C4-A83E-4440-AFCA-239B145C6D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7554" y="4107002"/>
            <a:ext cx="5480445" cy="1181860"/>
          </a:xfrm>
        </p:spPr>
        <p:txBody>
          <a:bodyPr>
            <a:normAutofit/>
          </a:bodyPr>
          <a:lstStyle/>
          <a:p>
            <a:r>
              <a:rPr lang="en-GB" dirty="0"/>
              <a:t>Marco Milani</a:t>
            </a:r>
            <a:endParaRPr lang="en-IT" sz="1600" dirty="0"/>
          </a:p>
        </p:txBody>
      </p:sp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8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ED18EE-CDDE-2947-BD3C-56C67DFF82A1}"/>
              </a:ext>
            </a:extLst>
          </p:cNvPr>
          <p:cNvSpPr txBox="1"/>
          <p:nvPr/>
        </p:nvSpPr>
        <p:spPr>
          <a:xfrm>
            <a:off x="636423" y="2011680"/>
            <a:ext cx="503342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/>
              <a:t>La vera sfida nello sviluppo di una RTA</a:t>
            </a:r>
          </a:p>
          <a:p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72419-463A-0948-99B6-DD3F8859D6DA}"/>
              </a:ext>
            </a:extLst>
          </p:cNvPr>
          <p:cNvSpPr txBox="1"/>
          <p:nvPr/>
        </p:nvSpPr>
        <p:spPr>
          <a:xfrm>
            <a:off x="636423" y="2750344"/>
            <a:ext cx="10176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err="1"/>
              <a:t>Pensando</a:t>
            </a:r>
            <a:r>
              <a:rPr lang="en-GB" dirty="0"/>
              <a:t> a </a:t>
            </a:r>
            <a:r>
              <a:rPr lang="en-GB" dirty="0" err="1"/>
              <a:t>cosa</a:t>
            </a:r>
            <a:r>
              <a:rPr lang="en-GB" dirty="0"/>
              <a:t> state </a:t>
            </a:r>
            <a:r>
              <a:rPr lang="en-GB" dirty="0" err="1"/>
              <a:t>realmente</a:t>
            </a:r>
            <a:r>
              <a:rPr lang="en-GB" dirty="0"/>
              <a:t> </a:t>
            </a:r>
            <a:r>
              <a:rPr lang="en-GB" dirty="0" err="1"/>
              <a:t>ottenendo</a:t>
            </a:r>
            <a:r>
              <a:rPr lang="en-GB" dirty="0"/>
              <a:t> </a:t>
            </a:r>
            <a:r>
              <a:rPr lang="en-GB" dirty="0" err="1"/>
              <a:t>facendo</a:t>
            </a:r>
            <a:r>
              <a:rPr lang="en-GB" dirty="0"/>
              <a:t>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, </a:t>
            </a:r>
            <a:r>
              <a:rPr lang="en-GB" dirty="0" err="1"/>
              <a:t>si</a:t>
            </a:r>
            <a:r>
              <a:rPr lang="en-GB" dirty="0"/>
              <a:t> conclude </a:t>
            </a:r>
            <a:r>
              <a:rPr lang="en-GB" dirty="0" err="1"/>
              <a:t>rapidamente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l'unico</a:t>
            </a:r>
            <a:r>
              <a:rPr lang="en-GB" dirty="0"/>
              <a:t> </a:t>
            </a:r>
            <a:r>
              <a:rPr lang="en-GB" dirty="0" err="1"/>
              <a:t>risultato</a:t>
            </a:r>
            <a:r>
              <a:rPr lang="en-GB" dirty="0"/>
              <a:t> finale </a:t>
            </a:r>
            <a:r>
              <a:rPr lang="en-GB" dirty="0" err="1"/>
              <a:t>delle</a:t>
            </a:r>
            <a:r>
              <a:rPr lang="en-GB" dirty="0"/>
              <a:t> </a:t>
            </a:r>
            <a:r>
              <a:rPr lang="en-GB" dirty="0" err="1"/>
              <a:t>vostre</a:t>
            </a:r>
            <a:r>
              <a:rPr lang="en-GB" dirty="0"/>
              <a:t> </a:t>
            </a:r>
            <a:r>
              <a:rPr lang="en-GB" dirty="0" err="1"/>
              <a:t>azioni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lo </a:t>
            </a:r>
            <a:r>
              <a:rPr lang="en-GB" b="1" dirty="0" err="1"/>
              <a:t>stato</a:t>
            </a:r>
            <a:r>
              <a:rPr lang="en-GB" dirty="0"/>
              <a:t> </a:t>
            </a:r>
            <a:r>
              <a:rPr lang="en-GB" b="1" dirty="0" err="1"/>
              <a:t>lato</a:t>
            </a:r>
            <a:r>
              <a:rPr lang="en-GB" b="1" dirty="0"/>
              <a:t> client </a:t>
            </a:r>
            <a:r>
              <a:rPr lang="en-GB" dirty="0"/>
              <a:t>(di </a:t>
            </a:r>
            <a:r>
              <a:rPr lang="en-GB" dirty="0" err="1"/>
              <a:t>ogni</a:t>
            </a:r>
            <a:r>
              <a:rPr lang="en-GB" dirty="0"/>
              <a:t> client) </a:t>
            </a:r>
            <a:r>
              <a:rPr lang="en-GB" dirty="0" err="1"/>
              <a:t>diventi</a:t>
            </a:r>
            <a:r>
              <a:rPr lang="en-GB" dirty="0"/>
              <a:t> </a:t>
            </a:r>
            <a:r>
              <a:rPr lang="en-GB" dirty="0" err="1"/>
              <a:t>coerente</a:t>
            </a:r>
            <a:r>
              <a:rPr lang="en-GB" dirty="0"/>
              <a:t> con lo </a:t>
            </a:r>
            <a:r>
              <a:rPr lang="en-GB" b="1" dirty="0" err="1"/>
              <a:t>stato</a:t>
            </a:r>
            <a:r>
              <a:rPr lang="en-GB" b="1" dirty="0"/>
              <a:t> </a:t>
            </a:r>
            <a:r>
              <a:rPr lang="en-GB" b="1" dirty="0" err="1"/>
              <a:t>lato</a:t>
            </a:r>
            <a:r>
              <a:rPr lang="en-GB" b="1" dirty="0"/>
              <a:t> server.</a:t>
            </a:r>
            <a:endParaRPr lang="en-IT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612A2-149B-3C47-A81C-508A2F8A9FB3}"/>
              </a:ext>
            </a:extLst>
          </p:cNvPr>
          <p:cNvSpPr txBox="1"/>
          <p:nvPr/>
        </p:nvSpPr>
        <p:spPr>
          <a:xfrm>
            <a:off x="636423" y="4412338"/>
            <a:ext cx="10568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In </a:t>
            </a:r>
            <a:r>
              <a:rPr lang="en-GB" dirty="0" err="1"/>
              <a:t>altre</a:t>
            </a:r>
            <a:r>
              <a:rPr lang="en-GB" dirty="0"/>
              <a:t> parole, </a:t>
            </a:r>
            <a:r>
              <a:rPr lang="en-GB" dirty="0" err="1"/>
              <a:t>SignalR</a:t>
            </a:r>
            <a:r>
              <a:rPr lang="en-GB" dirty="0"/>
              <a:t> - </a:t>
            </a:r>
            <a:r>
              <a:rPr lang="en-GB" b="1" dirty="0"/>
              <a:t>non </a:t>
            </a:r>
            <a:r>
              <a:rPr lang="en-GB" b="1" dirty="0" err="1"/>
              <a:t>è</a:t>
            </a:r>
            <a:r>
              <a:rPr lang="en-GB" b="1" dirty="0"/>
              <a:t> </a:t>
            </a:r>
            <a:r>
              <a:rPr lang="en-GB" b="1" dirty="0" err="1"/>
              <a:t>essenziale</a:t>
            </a:r>
            <a:r>
              <a:rPr lang="en-GB" b="1" dirty="0"/>
              <a:t> al </a:t>
            </a:r>
            <a:r>
              <a:rPr lang="en-GB" b="1" dirty="0" err="1"/>
              <a:t>problema</a:t>
            </a:r>
            <a:r>
              <a:rPr lang="en-GB" b="1" dirty="0"/>
              <a:t> </a:t>
            </a:r>
            <a:r>
              <a:rPr lang="en-GB" b="1" dirty="0" err="1"/>
              <a:t>che</a:t>
            </a:r>
            <a:r>
              <a:rPr lang="en-GB" b="1" dirty="0"/>
              <a:t> state </a:t>
            </a:r>
            <a:r>
              <a:rPr lang="en-GB" b="1" dirty="0" err="1"/>
              <a:t>risolvendo</a:t>
            </a:r>
            <a:r>
              <a:rPr lang="en-GB" dirty="0"/>
              <a:t>. Il vostro </a:t>
            </a:r>
            <a:r>
              <a:rPr lang="en-GB" dirty="0" err="1"/>
              <a:t>problema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i="1" dirty="0"/>
              <a:t>di "</a:t>
            </a:r>
            <a:r>
              <a:rPr lang="en-GB" i="1" dirty="0" err="1"/>
              <a:t>replicare</a:t>
            </a:r>
            <a:r>
              <a:rPr lang="en-GB" i="1" dirty="0"/>
              <a:t>" </a:t>
            </a:r>
            <a:r>
              <a:rPr lang="en-GB" i="1" dirty="0" err="1"/>
              <a:t>i</a:t>
            </a:r>
            <a:r>
              <a:rPr lang="en-GB" i="1" dirty="0"/>
              <a:t> </a:t>
            </a:r>
            <a:r>
              <a:rPr lang="en-GB" i="1" dirty="0" err="1"/>
              <a:t>cambiamenti</a:t>
            </a:r>
            <a:r>
              <a:rPr lang="en-GB" i="1" dirty="0"/>
              <a:t> di </a:t>
            </a:r>
            <a:r>
              <a:rPr lang="en-GB" i="1" dirty="0" err="1"/>
              <a:t>stato</a:t>
            </a:r>
            <a:r>
              <a:rPr lang="en-GB" i="1" dirty="0"/>
              <a:t> </a:t>
            </a:r>
            <a:r>
              <a:rPr lang="en-GB" i="1" dirty="0" err="1"/>
              <a:t>che</a:t>
            </a:r>
            <a:r>
              <a:rPr lang="en-GB" i="1" dirty="0"/>
              <a:t> </a:t>
            </a:r>
            <a:r>
              <a:rPr lang="en-GB" i="1" dirty="0" err="1"/>
              <a:t>avvengono</a:t>
            </a:r>
            <a:r>
              <a:rPr lang="en-GB" i="1" dirty="0"/>
              <a:t> </a:t>
            </a:r>
            <a:r>
              <a:rPr lang="en-GB" i="1" dirty="0" err="1"/>
              <a:t>sul</a:t>
            </a:r>
            <a:r>
              <a:rPr lang="en-GB" i="1" dirty="0"/>
              <a:t> server ad </a:t>
            </a:r>
            <a:r>
              <a:rPr lang="en-GB" i="1" dirty="0" err="1"/>
              <a:t>ogni</a:t>
            </a:r>
            <a:r>
              <a:rPr lang="en-GB" i="1" dirty="0"/>
              <a:t> client </a:t>
            </a:r>
            <a:r>
              <a:rPr lang="en-GB" i="1" dirty="0" err="1"/>
              <a:t>che</a:t>
            </a:r>
            <a:r>
              <a:rPr lang="en-GB" i="1" dirty="0"/>
              <a:t> </a:t>
            </a:r>
            <a:r>
              <a:rPr lang="en-GB" i="1" dirty="0" err="1"/>
              <a:t>è</a:t>
            </a:r>
            <a:r>
              <a:rPr lang="en-GB" i="1" dirty="0"/>
              <a:t> </a:t>
            </a:r>
            <a:r>
              <a:rPr lang="en-GB" i="1" dirty="0" err="1"/>
              <a:t>interessato</a:t>
            </a:r>
            <a:r>
              <a:rPr lang="en-GB" i="1" dirty="0"/>
              <a:t> a </a:t>
            </a:r>
            <a:r>
              <a:rPr lang="en-GB" i="1" dirty="0" err="1"/>
              <a:t>questa</a:t>
            </a:r>
            <a:r>
              <a:rPr lang="en-GB" i="1" dirty="0"/>
              <a:t> </a:t>
            </a:r>
            <a:r>
              <a:rPr lang="en-GB" i="1" dirty="0" err="1"/>
              <a:t>parte</a:t>
            </a:r>
            <a:r>
              <a:rPr lang="en-GB" i="1" dirty="0"/>
              <a:t> </a:t>
            </a:r>
            <a:r>
              <a:rPr lang="en-GB" i="1" dirty="0" err="1"/>
              <a:t>dello</a:t>
            </a:r>
            <a:r>
              <a:rPr lang="en-GB" i="1" dirty="0"/>
              <a:t> </a:t>
            </a:r>
            <a:r>
              <a:rPr lang="en-GB" i="1" dirty="0" err="1"/>
              <a:t>stato</a:t>
            </a:r>
            <a:r>
              <a:rPr lang="en-GB" i="1" dirty="0"/>
              <a:t> del server.</a:t>
            </a:r>
            <a:endParaRPr lang="en-IT" i="1" dirty="0"/>
          </a:p>
        </p:txBody>
      </p:sp>
    </p:spTree>
    <p:extLst>
      <p:ext uri="{BB962C8B-B14F-4D97-AF65-F5344CB8AC3E}">
        <p14:creationId xmlns:p14="http://schemas.microsoft.com/office/powerpoint/2010/main" val="3798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E42BF8-9FAB-A34E-830F-93815183A4A8}"/>
              </a:ext>
            </a:extLst>
          </p:cNvPr>
          <p:cNvSpPr txBox="1"/>
          <p:nvPr/>
        </p:nvSpPr>
        <p:spPr>
          <a:xfrm>
            <a:off x="636423" y="1965959"/>
            <a:ext cx="9978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Fusion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progettato</a:t>
            </a:r>
            <a:r>
              <a:rPr lang="en-GB" dirty="0"/>
              <a:t> per </a:t>
            </a:r>
            <a:r>
              <a:rPr lang="en-GB" dirty="0" err="1"/>
              <a:t>risolvere</a:t>
            </a:r>
            <a:r>
              <a:rPr lang="en-GB" dirty="0"/>
              <a:t> </a:t>
            </a:r>
            <a:r>
              <a:rPr lang="en-GB" dirty="0" err="1"/>
              <a:t>esattamente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problema</a:t>
            </a:r>
            <a:r>
              <a:rPr lang="en-GB" dirty="0"/>
              <a:t>. </a:t>
            </a:r>
            <a:r>
              <a:rPr lang="en-GB" dirty="0" err="1"/>
              <a:t>Invece</a:t>
            </a:r>
            <a:r>
              <a:rPr lang="en-GB" dirty="0"/>
              <a:t> di </a:t>
            </a:r>
            <a:r>
              <a:rPr lang="en-GB" dirty="0" err="1"/>
              <a:t>farvi</a:t>
            </a:r>
            <a:r>
              <a:rPr lang="en-GB" dirty="0"/>
              <a:t> </a:t>
            </a:r>
            <a:r>
              <a:rPr lang="en-GB" dirty="0" err="1"/>
              <a:t>iscrivere</a:t>
            </a:r>
            <a:r>
              <a:rPr lang="en-GB" dirty="0"/>
              <a:t>/</a:t>
            </a:r>
            <a:r>
              <a:rPr lang="en-GB" dirty="0" err="1"/>
              <a:t>disiscrivere</a:t>
            </a:r>
            <a:r>
              <a:rPr lang="en-GB" dirty="0"/>
              <a:t> </a:t>
            </a:r>
            <a:r>
              <a:rPr lang="en-GB" dirty="0" err="1"/>
              <a:t>dinamicamente</a:t>
            </a:r>
            <a:r>
              <a:rPr lang="en-GB" dirty="0"/>
              <a:t>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cliente</a:t>
            </a:r>
            <a:r>
              <a:rPr lang="en-GB" dirty="0"/>
              <a:t> a un </a:t>
            </a:r>
            <a:r>
              <a:rPr lang="en-GB" dirty="0" err="1"/>
              <a:t>discreto</a:t>
            </a:r>
            <a:r>
              <a:rPr lang="en-GB" dirty="0"/>
              <a:t> </a:t>
            </a:r>
            <a:r>
              <a:rPr lang="en-GB" dirty="0" err="1"/>
              <a:t>numero</a:t>
            </a:r>
            <a:r>
              <a:rPr lang="en-GB" dirty="0"/>
              <a:t> di </a:t>
            </a:r>
            <a:r>
              <a:rPr lang="en-GB" dirty="0" err="1"/>
              <a:t>canali</a:t>
            </a:r>
            <a:r>
              <a:rPr lang="en-GB" dirty="0"/>
              <a:t> </a:t>
            </a:r>
            <a:r>
              <a:rPr lang="en-GB" dirty="0" err="1"/>
              <a:t>SignalR</a:t>
            </a:r>
            <a:r>
              <a:rPr lang="en-GB" dirty="0"/>
              <a:t>, fa </a:t>
            </a:r>
            <a:r>
              <a:rPr lang="en-GB" dirty="0" err="1"/>
              <a:t>qualcosa</a:t>
            </a:r>
            <a:r>
              <a:rPr lang="en-GB" dirty="0"/>
              <a:t> di simile in modo </a:t>
            </a:r>
            <a:r>
              <a:rPr lang="en-GB" dirty="0" err="1"/>
              <a:t>completamente</a:t>
            </a:r>
            <a:r>
              <a:rPr lang="en-GB" dirty="0"/>
              <a:t> </a:t>
            </a:r>
            <a:r>
              <a:rPr lang="en-GB" dirty="0" err="1"/>
              <a:t>automatico</a:t>
            </a:r>
            <a:r>
              <a:rPr lang="en-GB" dirty="0"/>
              <a:t> per </a:t>
            </a:r>
            <a:r>
              <a:rPr lang="en-GB" dirty="0" err="1"/>
              <a:t>voi</a:t>
            </a:r>
            <a:r>
              <a:rPr lang="en-GB" dirty="0"/>
              <a:t>.</a:t>
            </a:r>
            <a:endParaRPr lang="en-IT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049B1D3-D6F0-6847-963F-BED77F9EF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660" y="3268598"/>
            <a:ext cx="8517316" cy="2540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D2B5E2-7980-B34D-AED3-CAE9B47DBB79}"/>
              </a:ext>
            </a:extLst>
          </p:cNvPr>
          <p:cNvSpPr txBox="1"/>
          <p:nvPr/>
        </p:nvSpPr>
        <p:spPr>
          <a:xfrm>
            <a:off x="3954780" y="5853116"/>
            <a:ext cx="446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/>
              <a:t>https://</a:t>
            </a:r>
            <a:r>
              <a:rPr lang="en-GB" i="1" dirty="0" err="1"/>
              <a:t>github.com</a:t>
            </a:r>
            <a:r>
              <a:rPr lang="en-GB" i="1" dirty="0"/>
              <a:t>/</a:t>
            </a:r>
            <a:r>
              <a:rPr lang="en-GB" i="1" dirty="0" err="1"/>
              <a:t>servicetitan</a:t>
            </a:r>
            <a:r>
              <a:rPr lang="en-GB" i="1" dirty="0"/>
              <a:t>/</a:t>
            </a:r>
            <a:r>
              <a:rPr lang="en-GB" i="1" dirty="0" err="1"/>
              <a:t>Stl.Fusion</a:t>
            </a:r>
            <a:endParaRPr lang="en-IT" i="1" dirty="0"/>
          </a:p>
        </p:txBody>
      </p:sp>
    </p:spTree>
    <p:extLst>
      <p:ext uri="{BB962C8B-B14F-4D97-AF65-F5344CB8AC3E}">
        <p14:creationId xmlns:p14="http://schemas.microsoft.com/office/powerpoint/2010/main" val="139260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AEE9CF1-5873-434D-A1E0-838FEF848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860" y="1689744"/>
            <a:ext cx="7287360" cy="449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1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BF9A1401-A2DA-B34E-9AF5-1C474AE53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871" y="157980"/>
            <a:ext cx="7405109" cy="603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5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7508B05-B50B-034C-BEBB-CD7136ADA6F7}"/>
              </a:ext>
            </a:extLst>
          </p:cNvPr>
          <p:cNvSpPr txBox="1"/>
          <p:nvPr/>
        </p:nvSpPr>
        <p:spPr>
          <a:xfrm>
            <a:off x="636423" y="2426267"/>
            <a:ext cx="100163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r>
              <a:rPr lang="en-GB" dirty="0"/>
              <a:t>Fusion </a:t>
            </a:r>
            <a:r>
              <a:rPr lang="en-GB" dirty="0" err="1"/>
              <a:t>fornisce</a:t>
            </a:r>
            <a:r>
              <a:rPr lang="en-GB" dirty="0"/>
              <a:t> </a:t>
            </a:r>
            <a:r>
              <a:rPr lang="en-GB" dirty="0" err="1"/>
              <a:t>tre</a:t>
            </a:r>
            <a:r>
              <a:rPr lang="en-GB" dirty="0"/>
              <a:t> </a:t>
            </a:r>
            <a:r>
              <a:rPr lang="en-GB" dirty="0" err="1"/>
              <a:t>astrazioni</a:t>
            </a:r>
            <a:r>
              <a:rPr lang="en-GB" dirty="0"/>
              <a:t> </a:t>
            </a:r>
            <a:r>
              <a:rPr lang="en-GB" dirty="0" err="1"/>
              <a:t>chiave</a:t>
            </a:r>
            <a:r>
              <a:rPr lang="en-GB" dirty="0"/>
              <a:t>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 </a:t>
            </a:r>
            <a:r>
              <a:rPr lang="en-GB" b="1" i="1" dirty="0"/>
              <a:t>Compute Services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servizi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espongono</a:t>
            </a:r>
            <a:r>
              <a:rPr lang="en-GB" dirty="0"/>
              <a:t> </a:t>
            </a:r>
            <a:r>
              <a:rPr lang="en-GB" dirty="0" err="1"/>
              <a:t>metodi</a:t>
            </a:r>
            <a:r>
              <a:rPr lang="en-GB" dirty="0"/>
              <a:t> ”</a:t>
            </a:r>
            <a:r>
              <a:rPr lang="en-GB" dirty="0" err="1"/>
              <a:t>wrappati</a:t>
            </a:r>
            <a:r>
              <a:rPr lang="en-GB" dirty="0"/>
              <a:t>" da Fusion in "</a:t>
            </a:r>
            <a:r>
              <a:rPr lang="en-GB" dirty="0" err="1"/>
              <a:t>osservabili</a:t>
            </a:r>
            <a:r>
              <a:rPr lang="en-GB" dirty="0"/>
              <a:t> </a:t>
            </a:r>
            <a:r>
              <a:rPr lang="en-GB" dirty="0" err="1"/>
              <a:t>calcolati</a:t>
            </a:r>
            <a:r>
              <a:rPr lang="en-GB" dirty="0"/>
              <a:t>". I Compute Services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responsabili</a:t>
            </a:r>
            <a:r>
              <a:rPr lang="en-GB" dirty="0"/>
              <a:t> </a:t>
            </a:r>
            <a:r>
              <a:rPr lang="en-GB" dirty="0" err="1"/>
              <a:t>della</a:t>
            </a:r>
            <a:r>
              <a:rPr lang="en-GB" dirty="0"/>
              <a:t> </a:t>
            </a:r>
            <a:r>
              <a:rPr lang="en-GB" dirty="0" err="1"/>
              <a:t>riproduzione</a:t>
            </a:r>
            <a:r>
              <a:rPr lang="en-GB" dirty="0"/>
              <a:t> di parti </a:t>
            </a:r>
            <a:r>
              <a:rPr lang="en-GB" dirty="0" err="1"/>
              <a:t>dello</a:t>
            </a:r>
            <a:r>
              <a:rPr lang="en-GB" dirty="0"/>
              <a:t>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richiesta</a:t>
            </a:r>
            <a:r>
              <a:rPr lang="en-GB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/>
              <a:t>Replica Services </a:t>
            </a:r>
            <a:r>
              <a:rPr lang="en-GB" dirty="0"/>
              <a:t>- proxy </a:t>
            </a:r>
            <a:r>
              <a:rPr lang="en-GB" dirty="0" err="1"/>
              <a:t>remoti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Compute Services. </a:t>
            </a:r>
            <a:r>
              <a:rPr lang="en-GB" dirty="0" err="1"/>
              <a:t>Permettono</a:t>
            </a:r>
            <a:r>
              <a:rPr lang="en-GB" dirty="0"/>
              <a:t> ai client </a:t>
            </a:r>
            <a:r>
              <a:rPr lang="en-GB" dirty="0" err="1"/>
              <a:t>remoti</a:t>
            </a:r>
            <a:r>
              <a:rPr lang="en-GB" dirty="0"/>
              <a:t> di </a:t>
            </a:r>
            <a:r>
              <a:rPr lang="en-GB" dirty="0" err="1"/>
              <a:t>consumare</a:t>
            </a:r>
            <a:r>
              <a:rPr lang="en-GB" dirty="0"/>
              <a:t> e "</a:t>
            </a:r>
            <a:r>
              <a:rPr lang="en-GB" dirty="0" err="1"/>
              <a:t>osservare</a:t>
            </a:r>
            <a:r>
              <a:rPr lang="en-GB" dirty="0"/>
              <a:t>" le parti di </a:t>
            </a:r>
            <a:r>
              <a:rPr lang="en-GB" dirty="0" err="1"/>
              <a:t>stato</a:t>
            </a:r>
            <a:r>
              <a:rPr lang="en-GB" dirty="0"/>
              <a:t> </a:t>
            </a:r>
            <a:r>
              <a:rPr lang="en-GB" dirty="0" err="1"/>
              <a:t>lato</a:t>
            </a:r>
            <a:r>
              <a:rPr lang="en-GB" dirty="0"/>
              <a:t> server. </a:t>
            </a:r>
            <a:r>
              <a:rPr lang="en-GB" dirty="0" err="1"/>
              <a:t>Sostituiscono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Compute Services </a:t>
            </a:r>
            <a:r>
              <a:rPr lang="en-GB" dirty="0" err="1"/>
              <a:t>sul</a:t>
            </a:r>
            <a:r>
              <a:rPr lang="en-GB" dirty="0"/>
              <a:t> </a:t>
            </a:r>
            <a:r>
              <a:rPr lang="en-GB" dirty="0" err="1"/>
              <a:t>lato</a:t>
            </a:r>
            <a:r>
              <a:rPr lang="en-GB" dirty="0"/>
              <a:t>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i="1" dirty="0" err="1"/>
              <a:t>IComputed</a:t>
            </a:r>
            <a:r>
              <a:rPr lang="en-GB" b="1" i="1" dirty="0"/>
              <a:t>&lt;T&gt;</a:t>
            </a:r>
            <a:r>
              <a:rPr lang="en-GB" dirty="0"/>
              <a:t> - un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calcolato</a:t>
            </a:r>
            <a:r>
              <a:rPr lang="en-GB" dirty="0"/>
              <a:t> </a:t>
            </a:r>
            <a:r>
              <a:rPr lang="en-GB" dirty="0" err="1"/>
              <a:t>osservabile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in </a:t>
            </a:r>
            <a:r>
              <a:rPr lang="en-GB" dirty="0" err="1"/>
              <a:t>qualche</a:t>
            </a:r>
            <a:r>
              <a:rPr lang="en-GB" dirty="0"/>
              <a:t> modo simile a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trovare</a:t>
            </a:r>
            <a:r>
              <a:rPr lang="en-GB" dirty="0"/>
              <a:t> in Knockout, </a:t>
            </a:r>
            <a:r>
              <a:rPr lang="en-GB" dirty="0" err="1"/>
              <a:t>MobX</a:t>
            </a:r>
            <a:r>
              <a:rPr lang="en-GB" dirty="0"/>
              <a:t>, o </a:t>
            </a:r>
            <a:r>
              <a:rPr lang="en-GB" dirty="0" err="1"/>
              <a:t>Vue.js</a:t>
            </a:r>
            <a:r>
              <a:rPr lang="en-GB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523BF-5DCE-FA40-A2A8-2EB55A39A5CC}"/>
              </a:ext>
            </a:extLst>
          </p:cNvPr>
          <p:cNvSpPr txBox="1"/>
          <p:nvPr/>
        </p:nvSpPr>
        <p:spPr>
          <a:xfrm>
            <a:off x="706170" y="1964602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/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2003056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16A26A-78BE-2348-9178-FE67FE0F6E24}"/>
              </a:ext>
            </a:extLst>
          </p:cNvPr>
          <p:cNvSpPr txBox="1"/>
          <p:nvPr/>
        </p:nvSpPr>
        <p:spPr>
          <a:xfrm>
            <a:off x="743102" y="1762964"/>
            <a:ext cx="103439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esegue</a:t>
            </a:r>
            <a:r>
              <a:rPr lang="en-GB" dirty="0"/>
              <a:t> una “</a:t>
            </a:r>
            <a:r>
              <a:rPr lang="en-GB" b="1" dirty="0" err="1"/>
              <a:t>funzione</a:t>
            </a:r>
            <a:r>
              <a:rPr lang="en-GB" b="1" dirty="0"/>
              <a:t> fusion</a:t>
            </a:r>
            <a:r>
              <a:rPr lang="en-GB" dirty="0"/>
              <a:t>” </a:t>
            </a:r>
            <a:r>
              <a:rPr lang="en-GB" dirty="0" err="1"/>
              <a:t>viene</a:t>
            </a:r>
            <a:r>
              <a:rPr lang="en-GB" dirty="0"/>
              <a:t> </a:t>
            </a:r>
            <a:r>
              <a:rPr lang="en-GB" dirty="0" err="1"/>
              <a:t>salvato</a:t>
            </a:r>
            <a:r>
              <a:rPr lang="en-GB" dirty="0"/>
              <a:t>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i="1" dirty="0" err="1"/>
              <a:t>risultato</a:t>
            </a:r>
            <a:r>
              <a:rPr lang="en-GB" i="1" dirty="0"/>
              <a:t> fusion </a:t>
            </a:r>
            <a:r>
              <a:rPr lang="en-GB" dirty="0" err="1"/>
              <a:t>usato</a:t>
            </a:r>
            <a:r>
              <a:rPr lang="en-GB" dirty="0"/>
              <a:t> e attacca </a:t>
            </a:r>
            <a:r>
              <a:rPr lang="en-GB" dirty="0" err="1"/>
              <a:t>l’informazione</a:t>
            </a:r>
            <a:r>
              <a:rPr lang="en-GB" dirty="0"/>
              <a:t> di </a:t>
            </a:r>
            <a:r>
              <a:rPr lang="en-GB" dirty="0" err="1"/>
              <a:t>cosa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usato</a:t>
            </a:r>
            <a:r>
              <a:rPr lang="en-GB" dirty="0"/>
              <a:t> </a:t>
            </a:r>
            <a:r>
              <a:rPr lang="en-GB" dirty="0" err="1"/>
              <a:t>all’output</a:t>
            </a:r>
            <a:r>
              <a:rPr lang="en-GB" dirty="0"/>
              <a:t> (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a </a:t>
            </a:r>
            <a:r>
              <a:rPr lang="en-GB" dirty="0" err="1"/>
              <a:t>sua</a:t>
            </a:r>
            <a:r>
              <a:rPr lang="en-GB" dirty="0"/>
              <a:t> volta un </a:t>
            </a:r>
            <a:r>
              <a:rPr lang="en-GB" dirty="0" err="1"/>
              <a:t>risultato</a:t>
            </a:r>
            <a:r>
              <a:rPr lang="en-GB" dirty="0"/>
              <a:t> fusion).</a:t>
            </a:r>
            <a:endParaRPr lang="en-GB" i="1" dirty="0"/>
          </a:p>
          <a:p>
            <a:pPr algn="just"/>
            <a:endParaRPr lang="en-IT" dirty="0"/>
          </a:p>
          <a:p>
            <a:pPr algn="just"/>
            <a:r>
              <a:rPr lang="en-GB" dirty="0" err="1"/>
              <a:t>Quando</a:t>
            </a:r>
            <a:r>
              <a:rPr lang="en-GB" dirty="0"/>
              <a:t> uno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valori</a:t>
            </a:r>
            <a:r>
              <a:rPr lang="en-GB" dirty="0"/>
              <a:t> cambia, </a:t>
            </a:r>
            <a:r>
              <a:rPr lang="en-GB" dirty="0" err="1"/>
              <a:t>notifica</a:t>
            </a:r>
            <a:r>
              <a:rPr lang="en-GB" dirty="0"/>
              <a:t> </a:t>
            </a:r>
            <a:r>
              <a:rPr lang="en-GB" dirty="0" err="1"/>
              <a:t>ciascuno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suoi</a:t>
            </a:r>
            <a:r>
              <a:rPr lang="en-GB" dirty="0"/>
              <a:t> </a:t>
            </a:r>
            <a:r>
              <a:rPr lang="en-GB" dirty="0" err="1"/>
              <a:t>valori</a:t>
            </a:r>
            <a:r>
              <a:rPr lang="en-GB" dirty="0"/>
              <a:t> </a:t>
            </a:r>
            <a:r>
              <a:rPr lang="en-GB" dirty="0" err="1"/>
              <a:t>dipendenti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diventati</a:t>
            </a:r>
            <a:r>
              <a:rPr lang="en-GB" dirty="0"/>
              <a:t> </a:t>
            </a:r>
            <a:r>
              <a:rPr lang="en-GB" dirty="0" err="1"/>
              <a:t>obsoleti</a:t>
            </a:r>
            <a:r>
              <a:rPr lang="en-GB" dirty="0"/>
              <a:t>. </a:t>
            </a:r>
            <a:r>
              <a:rPr lang="en-GB" dirty="0" err="1"/>
              <a:t>Ciascuno</a:t>
            </a:r>
            <a:r>
              <a:rPr lang="en-GB" dirty="0"/>
              <a:t> di </a:t>
            </a:r>
            <a:r>
              <a:rPr lang="en-GB" dirty="0" err="1"/>
              <a:t>loro</a:t>
            </a:r>
            <a:r>
              <a:rPr lang="en-GB" dirty="0"/>
              <a:t> </a:t>
            </a:r>
            <a:r>
              <a:rPr lang="en-GB" dirty="0" err="1"/>
              <a:t>ripete</a:t>
            </a:r>
            <a:r>
              <a:rPr lang="en-GB" dirty="0"/>
              <a:t> la </a:t>
            </a:r>
            <a:r>
              <a:rPr lang="en-GB" dirty="0" err="1"/>
              <a:t>stessa</a:t>
            </a:r>
            <a:r>
              <a:rPr lang="en-GB" dirty="0"/>
              <a:t> </a:t>
            </a:r>
            <a:r>
              <a:rPr lang="en-GB" dirty="0" err="1"/>
              <a:t>procedura</a:t>
            </a:r>
            <a:r>
              <a:rPr lang="en-GB" dirty="0"/>
              <a:t> per le </a:t>
            </a:r>
            <a:r>
              <a:rPr lang="en-GB" dirty="0" err="1"/>
              <a:t>proprie</a:t>
            </a:r>
            <a:r>
              <a:rPr lang="en-GB" dirty="0"/>
              <a:t> </a:t>
            </a:r>
            <a:r>
              <a:rPr lang="en-GB" dirty="0" err="1"/>
              <a:t>dipendenze</a:t>
            </a:r>
            <a:r>
              <a:rPr lang="en-GB" dirty="0"/>
              <a:t> </a:t>
            </a:r>
            <a:r>
              <a:rPr lang="en-GB" dirty="0" err="1"/>
              <a:t>dando</a:t>
            </a:r>
            <a:r>
              <a:rPr lang="en-GB" dirty="0"/>
              <a:t> vita ad una </a:t>
            </a:r>
            <a:r>
              <a:rPr lang="en-GB" dirty="0" err="1"/>
              <a:t>reazione</a:t>
            </a:r>
            <a:r>
              <a:rPr lang="en-GB" dirty="0"/>
              <a:t> a catena (da qui il </a:t>
            </a:r>
            <a:r>
              <a:rPr lang="en-GB" dirty="0" err="1"/>
              <a:t>nome</a:t>
            </a:r>
            <a:r>
              <a:rPr lang="en-GB" dirty="0"/>
              <a:t> Fusion). Il </a:t>
            </a:r>
            <a:r>
              <a:rPr lang="en-GB" dirty="0" err="1"/>
              <a:t>processo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completa</a:t>
            </a:r>
            <a:r>
              <a:rPr lang="en-GB" dirty="0"/>
              <a:t>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tutte</a:t>
            </a:r>
            <a:r>
              <a:rPr lang="en-GB" dirty="0"/>
              <a:t> le </a:t>
            </a:r>
            <a:r>
              <a:rPr lang="en-GB" dirty="0" err="1"/>
              <a:t>dipendenza</a:t>
            </a:r>
            <a:r>
              <a:rPr lang="en-GB" dirty="0"/>
              <a:t>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marcate</a:t>
            </a:r>
            <a:r>
              <a:rPr lang="en-GB" dirty="0"/>
              <a:t> come obsolete.</a:t>
            </a:r>
          </a:p>
          <a:p>
            <a:pPr algn="just"/>
            <a:endParaRPr lang="en-GB" dirty="0"/>
          </a:p>
          <a:p>
            <a:pPr algn="just"/>
            <a:r>
              <a:rPr lang="en-GB" dirty="0" err="1"/>
              <a:t>Infine</a:t>
            </a:r>
            <a:r>
              <a:rPr lang="en-GB" dirty="0"/>
              <a:t> I </a:t>
            </a:r>
            <a:r>
              <a:rPr lang="en-GB" dirty="0" err="1"/>
              <a:t>risultati</a:t>
            </a:r>
            <a:r>
              <a:rPr lang="en-GB" dirty="0"/>
              <a:t> fusion </a:t>
            </a:r>
            <a:r>
              <a:rPr lang="en-GB" dirty="0" err="1"/>
              <a:t>possono</a:t>
            </a:r>
            <a:r>
              <a:rPr lang="en-GB" dirty="0"/>
              <a:t> </a:t>
            </a:r>
            <a:r>
              <a:rPr lang="en-GB" dirty="0" err="1"/>
              <a:t>avere</a:t>
            </a:r>
            <a:r>
              <a:rPr lang="en-GB" dirty="0"/>
              <a:t> le </a:t>
            </a:r>
            <a:r>
              <a:rPr lang="en-GB" dirty="0" err="1"/>
              <a:t>proprie</a:t>
            </a:r>
            <a:r>
              <a:rPr lang="en-GB" dirty="0"/>
              <a:t> </a:t>
            </a:r>
            <a:r>
              <a:rPr lang="en-GB" b="1" dirty="0" err="1"/>
              <a:t>repliche</a:t>
            </a:r>
            <a:r>
              <a:rPr lang="en-GB" b="1" dirty="0"/>
              <a:t> remote </a:t>
            </a:r>
            <a:r>
              <a:rPr lang="en-GB" b="1" dirty="0" err="1"/>
              <a:t>su</a:t>
            </a:r>
            <a:r>
              <a:rPr lang="en-GB" b="1" dirty="0"/>
              <a:t> </a:t>
            </a:r>
            <a:r>
              <a:rPr lang="en-GB" b="1" dirty="0" err="1"/>
              <a:t>altre</a:t>
            </a:r>
            <a:r>
              <a:rPr lang="en-GB" b="1" dirty="0"/>
              <a:t> machine</a:t>
            </a:r>
            <a:r>
              <a:rPr lang="en-GB" dirty="0"/>
              <a:t>, in </a:t>
            </a:r>
            <a:r>
              <a:rPr lang="en-GB" dirty="0" err="1"/>
              <a:t>particolare</a:t>
            </a:r>
            <a:r>
              <a:rPr lang="en-GB" dirty="0"/>
              <a:t> browser. Un </a:t>
            </a:r>
            <a:r>
              <a:rPr lang="en-GB" dirty="0" err="1"/>
              <a:t>esempio</a:t>
            </a:r>
            <a:r>
              <a:rPr lang="en-GB" dirty="0"/>
              <a:t> </a:t>
            </a:r>
            <a:r>
              <a:rPr lang="en-GB" dirty="0" err="1"/>
              <a:t>reale</a:t>
            </a:r>
            <a:r>
              <a:rPr lang="en-GB" dirty="0"/>
              <a:t>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quello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succede</a:t>
            </a:r>
            <a:r>
              <a:rPr lang="en-GB" dirty="0"/>
              <a:t> con le app sui </a:t>
            </a:r>
            <a:r>
              <a:rPr lang="en-GB" dirty="0" err="1"/>
              <a:t>nostri</a:t>
            </a:r>
            <a:r>
              <a:rPr lang="en-GB" dirty="0"/>
              <a:t> smartphone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aggiornano</a:t>
            </a:r>
            <a:r>
              <a:rPr lang="en-GB" dirty="0"/>
              <a:t> </a:t>
            </a:r>
            <a:r>
              <a:rPr lang="en-GB" dirty="0" err="1"/>
              <a:t>successivamente</a:t>
            </a:r>
            <a:r>
              <a:rPr lang="en-GB" dirty="0"/>
              <a:t> al </a:t>
            </a:r>
            <a:r>
              <a:rPr lang="en-GB" dirty="0" err="1"/>
              <a:t>rilascio</a:t>
            </a:r>
            <a:r>
              <a:rPr lang="en-GB" dirty="0"/>
              <a:t> di una </a:t>
            </a:r>
            <a:r>
              <a:rPr lang="en-GB" dirty="0" err="1"/>
              <a:t>nuova</a:t>
            </a:r>
            <a:r>
              <a:rPr lang="en-GB" dirty="0"/>
              <a:t> </a:t>
            </a:r>
            <a:r>
              <a:rPr lang="en-GB" dirty="0" err="1"/>
              <a:t>versione</a:t>
            </a:r>
            <a:r>
              <a:rPr lang="en-GB" dirty="0"/>
              <a:t>. </a:t>
            </a:r>
            <a:r>
              <a:rPr lang="en-GB" dirty="0" err="1"/>
              <a:t>Alla</a:t>
            </a:r>
            <a:r>
              <a:rPr lang="en-GB" dirty="0"/>
              <a:t> </a:t>
            </a:r>
            <a:r>
              <a:rPr lang="en-GB" dirty="0" err="1"/>
              <a:t>stessa</a:t>
            </a:r>
            <a:r>
              <a:rPr lang="en-GB" dirty="0"/>
              <a:t> </a:t>
            </a:r>
            <a:r>
              <a:rPr lang="en-GB" dirty="0" err="1"/>
              <a:t>maniera</a:t>
            </a:r>
            <a:r>
              <a:rPr lang="en-GB" dirty="0"/>
              <a:t> Fusion non </a:t>
            </a:r>
            <a:r>
              <a:rPr lang="en-GB" dirty="0" err="1"/>
              <a:t>aggiorna</a:t>
            </a:r>
            <a:r>
              <a:rPr lang="en-GB" dirty="0"/>
              <a:t> </a:t>
            </a:r>
            <a:r>
              <a:rPr lang="en-GB" dirty="0" err="1"/>
              <a:t>automaticamente</a:t>
            </a:r>
            <a:r>
              <a:rPr lang="en-GB" dirty="0"/>
              <a:t> I replica service ma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limita</a:t>
            </a:r>
            <a:r>
              <a:rPr lang="en-GB" dirty="0"/>
              <a:t> a </a:t>
            </a:r>
            <a:r>
              <a:rPr lang="en-GB" dirty="0" err="1"/>
              <a:t>marcarli</a:t>
            </a:r>
            <a:r>
              <a:rPr lang="en-GB" dirty="0"/>
              <a:t> come </a:t>
            </a:r>
            <a:r>
              <a:rPr lang="en-GB" dirty="0" err="1"/>
              <a:t>obsoleti</a:t>
            </a:r>
            <a:r>
              <a:rPr lang="en-GB" dirty="0"/>
              <a:t> </a:t>
            </a:r>
            <a:r>
              <a:rPr lang="en-GB" dirty="0" err="1"/>
              <a:t>quando</a:t>
            </a:r>
            <a:r>
              <a:rPr lang="en-GB" dirty="0"/>
              <a:t> il </a:t>
            </a:r>
            <a:r>
              <a:rPr lang="en-GB" dirty="0" err="1"/>
              <a:t>dato</a:t>
            </a:r>
            <a:r>
              <a:rPr lang="en-GB" dirty="0"/>
              <a:t> </a:t>
            </a:r>
            <a:r>
              <a:rPr lang="en-GB" dirty="0" err="1"/>
              <a:t>collegato</a:t>
            </a:r>
            <a:r>
              <a:rPr lang="en-GB" dirty="0"/>
              <a:t> </a:t>
            </a:r>
            <a:r>
              <a:rPr lang="en-GB" dirty="0" err="1"/>
              <a:t>viene</a:t>
            </a:r>
            <a:r>
              <a:rPr lang="en-GB" dirty="0"/>
              <a:t> marcato come </a:t>
            </a:r>
            <a:r>
              <a:rPr lang="en-GB" dirty="0" err="1"/>
              <a:t>obsoleto</a:t>
            </a:r>
            <a:r>
              <a:rPr lang="en-GB" dirty="0"/>
              <a:t>. Sta </a:t>
            </a:r>
            <a:r>
              <a:rPr lang="en-GB" dirty="0" err="1"/>
              <a:t>allo</a:t>
            </a:r>
            <a:r>
              <a:rPr lang="en-GB" dirty="0"/>
              <a:t> </a:t>
            </a:r>
            <a:r>
              <a:rPr lang="en-GB" dirty="0" err="1"/>
              <a:t>sviluppatore</a:t>
            </a:r>
            <a:r>
              <a:rPr lang="en-GB" dirty="0"/>
              <a:t> </a:t>
            </a:r>
            <a:r>
              <a:rPr lang="en-GB" dirty="0" err="1"/>
              <a:t>decidere</a:t>
            </a:r>
            <a:r>
              <a:rPr lang="en-GB" dirty="0"/>
              <a:t> </a:t>
            </a:r>
            <a:r>
              <a:rPr lang="en-GB" dirty="0" err="1"/>
              <a:t>quanto</a:t>
            </a:r>
            <a:r>
              <a:rPr lang="en-GB" dirty="0"/>
              <a:t> </a:t>
            </a:r>
            <a:r>
              <a:rPr lang="en-GB" dirty="0" err="1"/>
              <a:t>rapidamente</a:t>
            </a:r>
            <a:r>
              <a:rPr lang="en-GB" dirty="0"/>
              <a:t> </a:t>
            </a:r>
            <a:r>
              <a:rPr lang="en-GB" dirty="0" err="1"/>
              <a:t>debba</a:t>
            </a:r>
            <a:r>
              <a:rPr lang="en-GB" dirty="0"/>
              <a:t> </a:t>
            </a:r>
            <a:r>
              <a:rPr lang="en-GB" dirty="0" err="1"/>
              <a:t>avvenire</a:t>
            </a:r>
            <a:r>
              <a:rPr lang="en-GB" dirty="0"/>
              <a:t> </a:t>
            </a:r>
            <a:r>
              <a:rPr lang="en-GB" dirty="0" err="1"/>
              <a:t>l’aggiornamento</a:t>
            </a:r>
            <a:r>
              <a:rPr lang="en-GB" dirty="0"/>
              <a:t>. Questa </a:t>
            </a:r>
            <a:r>
              <a:rPr lang="en-GB" dirty="0" err="1"/>
              <a:t>è</a:t>
            </a:r>
            <a:r>
              <a:rPr lang="en-GB" dirty="0"/>
              <a:t> una </a:t>
            </a:r>
            <a:r>
              <a:rPr lang="en-GB" dirty="0" err="1"/>
              <a:t>funzionalità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permette</a:t>
            </a:r>
            <a:r>
              <a:rPr lang="en-GB" dirty="0"/>
              <a:t> e Fusion di </a:t>
            </a:r>
            <a:r>
              <a:rPr lang="en-GB" dirty="0" err="1"/>
              <a:t>scalare</a:t>
            </a:r>
            <a:r>
              <a:rPr lang="en-GB" dirty="0"/>
              <a:t> bene in </a:t>
            </a:r>
            <a:r>
              <a:rPr lang="en-GB" dirty="0" err="1"/>
              <a:t>situazioni</a:t>
            </a:r>
            <a:r>
              <a:rPr lang="en-GB" dirty="0"/>
              <a:t> con un </a:t>
            </a:r>
            <a:r>
              <a:rPr lang="en-GB" dirty="0" err="1"/>
              <a:t>numero</a:t>
            </a:r>
            <a:r>
              <a:rPr lang="en-GB" dirty="0"/>
              <a:t> </a:t>
            </a:r>
            <a:r>
              <a:rPr lang="en-GB" dirty="0" err="1"/>
              <a:t>molto</a:t>
            </a:r>
            <a:r>
              <a:rPr lang="en-GB" dirty="0"/>
              <a:t> alto di </a:t>
            </a:r>
            <a:r>
              <a:rPr lang="en-GB" dirty="0" err="1"/>
              <a:t>messaggi</a:t>
            </a:r>
            <a:r>
              <a:rPr lang="en-GB" dirty="0"/>
              <a:t>.</a:t>
            </a:r>
          </a:p>
          <a:p>
            <a:pPr algn="just"/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89264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EBDF2C-5705-B94A-AA69-9B15C035E365}"/>
              </a:ext>
            </a:extLst>
          </p:cNvPr>
          <p:cNvSpPr txBox="1"/>
          <p:nvPr/>
        </p:nvSpPr>
        <p:spPr>
          <a:xfrm>
            <a:off x="708661" y="2453640"/>
            <a:ext cx="99364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Fusion </a:t>
            </a:r>
            <a:r>
              <a:rPr lang="en-GB" dirty="0" err="1"/>
              <a:t>espone</a:t>
            </a:r>
            <a:r>
              <a:rPr lang="en-GB" dirty="0"/>
              <a:t> </a:t>
            </a:r>
            <a:r>
              <a:rPr lang="en-GB" b="1" dirty="0" err="1"/>
              <a:t>LiveComponentBase</a:t>
            </a:r>
            <a:r>
              <a:rPr lang="en-GB" dirty="0"/>
              <a:t> - un wrapper </a:t>
            </a:r>
            <a:r>
              <a:rPr lang="en-GB" dirty="0" err="1"/>
              <a:t>su</a:t>
            </a:r>
            <a:r>
              <a:rPr lang="en-GB" dirty="0"/>
              <a:t> </a:t>
            </a:r>
            <a:r>
              <a:rPr lang="en-GB" dirty="0" err="1"/>
              <a:t>ComponentBase</a:t>
            </a:r>
            <a:r>
              <a:rPr lang="en-GB" dirty="0"/>
              <a:t> (</a:t>
            </a:r>
            <a:r>
              <a:rPr lang="en-GB" dirty="0" err="1"/>
              <a:t>classe</a:t>
            </a:r>
            <a:r>
              <a:rPr lang="en-GB" dirty="0"/>
              <a:t> base per </a:t>
            </a:r>
            <a:r>
              <a:rPr lang="en-GB" dirty="0" err="1"/>
              <a:t>ogni</a:t>
            </a:r>
            <a:r>
              <a:rPr lang="en-GB" dirty="0"/>
              <a:t> </a:t>
            </a:r>
            <a:r>
              <a:rPr lang="en-GB" dirty="0" err="1"/>
              <a:t>componente</a:t>
            </a:r>
            <a:r>
              <a:rPr lang="en-GB" dirty="0"/>
              <a:t> </a:t>
            </a:r>
            <a:r>
              <a:rPr lang="en-GB" dirty="0" err="1"/>
              <a:t>Blazor</a:t>
            </a:r>
            <a:r>
              <a:rPr lang="en-GB" dirty="0"/>
              <a:t>),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aggiunge</a:t>
            </a:r>
            <a:r>
              <a:rPr lang="en-GB" dirty="0"/>
              <a:t> la </a:t>
            </a:r>
            <a:r>
              <a:rPr lang="en-GB" dirty="0" err="1"/>
              <a:t>proprietà</a:t>
            </a:r>
            <a:r>
              <a:rPr lang="en-GB" dirty="0"/>
              <a:t> </a:t>
            </a:r>
            <a:r>
              <a:rPr lang="en-GB" b="1" dirty="0"/>
              <a:t>State</a:t>
            </a:r>
            <a:r>
              <a:rPr lang="en-GB" dirty="0"/>
              <a:t> e il </a:t>
            </a:r>
            <a:r>
              <a:rPr lang="en-GB" i="1" dirty="0" err="1"/>
              <a:t>metodo</a:t>
            </a:r>
            <a:r>
              <a:rPr lang="en-GB" i="1" dirty="0"/>
              <a:t> </a:t>
            </a:r>
            <a:r>
              <a:rPr lang="en-GB" i="1" dirty="0" err="1"/>
              <a:t>astratto</a:t>
            </a:r>
            <a:r>
              <a:rPr lang="en-GB" i="1" dirty="0"/>
              <a:t> </a:t>
            </a:r>
            <a:r>
              <a:rPr lang="en-GB" b="1" dirty="0" err="1"/>
              <a:t>ComputeStateAsync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permette</a:t>
            </a:r>
            <a:r>
              <a:rPr lang="en-GB" dirty="0"/>
              <a:t> di (</a:t>
            </a:r>
            <a:r>
              <a:rPr lang="en-GB" dirty="0" err="1"/>
              <a:t>ri</a:t>
            </a:r>
            <a:r>
              <a:rPr lang="en-GB" dirty="0"/>
              <a:t>)</a:t>
            </a:r>
            <a:r>
              <a:rPr lang="en-GB" dirty="0" err="1"/>
              <a:t>calcolare</a:t>
            </a:r>
            <a:r>
              <a:rPr lang="en-GB" dirty="0"/>
              <a:t> lo </a:t>
            </a:r>
            <a:r>
              <a:rPr lang="en-GB" dirty="0" err="1"/>
              <a:t>State.Value</a:t>
            </a:r>
            <a:r>
              <a:rPr lang="en-GB" dirty="0"/>
              <a:t> una volta </a:t>
            </a:r>
            <a:r>
              <a:rPr lang="en-GB" dirty="0" err="1"/>
              <a:t>che</a:t>
            </a:r>
            <a:r>
              <a:rPr lang="en-GB" dirty="0"/>
              <a:t> una </a:t>
            </a:r>
            <a:r>
              <a:rPr lang="en-GB" dirty="0" err="1"/>
              <a:t>delle</a:t>
            </a:r>
            <a:r>
              <a:rPr lang="en-GB" dirty="0"/>
              <a:t> sue </a:t>
            </a:r>
            <a:r>
              <a:rPr lang="en-GB" dirty="0" err="1"/>
              <a:t>dipendenze</a:t>
            </a:r>
            <a:r>
              <a:rPr lang="en-GB" dirty="0"/>
              <a:t> cambia.</a:t>
            </a:r>
          </a:p>
          <a:p>
            <a:endParaRPr lang="en-GB" dirty="0"/>
          </a:p>
          <a:p>
            <a:r>
              <a:rPr lang="en-GB" dirty="0"/>
              <a:t>La </a:t>
            </a:r>
            <a:r>
              <a:rPr lang="en-GB" dirty="0" err="1"/>
              <a:t>proprietà</a:t>
            </a:r>
            <a:r>
              <a:rPr lang="en-GB" dirty="0"/>
              <a:t> </a:t>
            </a:r>
            <a:r>
              <a:rPr lang="en-GB" dirty="0" err="1"/>
              <a:t>LiveComponent</a:t>
            </a:r>
            <a:r>
              <a:rPr lang="en-GB" dirty="0"/>
              <a:t>&lt;T&gt;.State </a:t>
            </a:r>
            <a:r>
              <a:rPr lang="en-GB" dirty="0" err="1"/>
              <a:t>è</a:t>
            </a:r>
            <a:r>
              <a:rPr lang="en-GB" dirty="0"/>
              <a:t> un </a:t>
            </a:r>
            <a:r>
              <a:rPr lang="en-GB" i="1" dirty="0"/>
              <a:t>Live State </a:t>
            </a:r>
            <a:r>
              <a:rPr lang="en-GB" dirty="0"/>
              <a:t>- un </a:t>
            </a:r>
            <a:r>
              <a:rPr lang="en-GB" dirty="0" err="1"/>
              <a:t>oggetto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espone</a:t>
            </a:r>
            <a:r>
              <a:rPr lang="en-GB" dirty="0"/>
              <a:t> il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recente</a:t>
            </a:r>
            <a:r>
              <a:rPr lang="en-GB" dirty="0"/>
              <a:t> </a:t>
            </a:r>
            <a:r>
              <a:rPr lang="en-GB" dirty="0" err="1"/>
              <a:t>valore</a:t>
            </a:r>
            <a:r>
              <a:rPr lang="en-GB" dirty="0"/>
              <a:t> </a:t>
            </a:r>
            <a:r>
              <a:rPr lang="en-GB" dirty="0" err="1"/>
              <a:t>calcolato</a:t>
            </a:r>
            <a:r>
              <a:rPr lang="en-GB" dirty="0"/>
              <a:t> </a:t>
            </a:r>
            <a:r>
              <a:rPr lang="en-GB" dirty="0" err="1"/>
              <a:t>prodotto</a:t>
            </a:r>
            <a:r>
              <a:rPr lang="en-GB" dirty="0"/>
              <a:t> da una </a:t>
            </a:r>
            <a:r>
              <a:rPr lang="en-GB" dirty="0" err="1"/>
              <a:t>computazione</a:t>
            </a:r>
            <a:r>
              <a:rPr lang="en-GB" dirty="0"/>
              <a:t> (</a:t>
            </a:r>
            <a:r>
              <a:rPr lang="en-GB" dirty="0" err="1"/>
              <a:t>Func</a:t>
            </a:r>
            <a:r>
              <a:rPr lang="en-GB" dirty="0"/>
              <a:t>&lt;...&gt;) e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assicura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venga</a:t>
            </a:r>
            <a:r>
              <a:rPr lang="en-GB" dirty="0"/>
              <a:t> </a:t>
            </a:r>
            <a:r>
              <a:rPr lang="en-GB" i="1" dirty="0" err="1"/>
              <a:t>ricalcolato</a:t>
            </a:r>
            <a:r>
              <a:rPr lang="en-GB" i="1" dirty="0"/>
              <a:t> con un </a:t>
            </a:r>
            <a:r>
              <a:rPr lang="en-GB" i="1" dirty="0" err="1"/>
              <a:t>ritardo</a:t>
            </a:r>
            <a:r>
              <a:rPr lang="en-GB" i="1" dirty="0"/>
              <a:t> </a:t>
            </a:r>
            <a:r>
              <a:rPr lang="en-GB" i="1" dirty="0" err="1"/>
              <a:t>controllabile</a:t>
            </a:r>
            <a:r>
              <a:rPr lang="en-GB" i="1" dirty="0"/>
              <a:t> dopo </a:t>
            </a:r>
            <a:r>
              <a:rPr lang="en-GB" i="1" dirty="0" err="1"/>
              <a:t>che</a:t>
            </a:r>
            <a:r>
              <a:rPr lang="en-GB" i="1" dirty="0"/>
              <a:t> una </a:t>
            </a:r>
            <a:r>
              <a:rPr lang="en-GB" i="1" dirty="0" err="1"/>
              <a:t>qualsiasi</a:t>
            </a:r>
            <a:r>
              <a:rPr lang="en-GB" i="1" dirty="0"/>
              <a:t> </a:t>
            </a:r>
            <a:r>
              <a:rPr lang="en-GB" i="1" dirty="0" err="1"/>
              <a:t>delle</a:t>
            </a:r>
            <a:r>
              <a:rPr lang="en-GB" i="1" dirty="0"/>
              <a:t> sue </a:t>
            </a:r>
            <a:r>
              <a:rPr lang="en-GB" i="1" dirty="0" err="1"/>
              <a:t>dipendenze</a:t>
            </a:r>
            <a:r>
              <a:rPr lang="en-GB" i="1" dirty="0"/>
              <a:t> cambia</a:t>
            </a:r>
            <a:r>
              <a:rPr lang="en-GB" dirty="0"/>
              <a:t>.</a:t>
            </a:r>
          </a:p>
          <a:p>
            <a:r>
              <a:rPr lang="en-GB" dirty="0"/>
              <a:t>Come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può</a:t>
            </a:r>
            <a:r>
              <a:rPr lang="en-GB" dirty="0"/>
              <a:t> </a:t>
            </a:r>
            <a:r>
              <a:rPr lang="en-GB" dirty="0" err="1"/>
              <a:t>intuire</a:t>
            </a:r>
            <a:r>
              <a:rPr lang="en-GB" dirty="0"/>
              <a:t>, </a:t>
            </a:r>
            <a:r>
              <a:rPr lang="en-GB" dirty="0" err="1"/>
              <a:t>ComputeStateAsync</a:t>
            </a:r>
            <a:r>
              <a:rPr lang="en-GB" dirty="0"/>
              <a:t> </a:t>
            </a:r>
            <a:r>
              <a:rPr lang="en-GB" dirty="0" err="1"/>
              <a:t>definisce</a:t>
            </a:r>
            <a:r>
              <a:rPr lang="en-GB" dirty="0"/>
              <a:t> la </a:t>
            </a:r>
            <a:r>
              <a:rPr lang="en-GB" dirty="0" err="1"/>
              <a:t>logica</a:t>
            </a:r>
            <a:r>
              <a:rPr lang="en-GB" dirty="0"/>
              <a:t> di </a:t>
            </a:r>
            <a:r>
              <a:rPr lang="en-GB" dirty="0" err="1"/>
              <a:t>calcolo</a:t>
            </a:r>
            <a:r>
              <a:rPr lang="en-GB" dirty="0"/>
              <a:t> di </a:t>
            </a:r>
            <a:r>
              <a:rPr lang="en-GB" dirty="0" err="1"/>
              <a:t>State.Value</a:t>
            </a:r>
            <a:r>
              <a:rPr lang="en-GB" dirty="0"/>
              <a:t> in </a:t>
            </a:r>
            <a:r>
              <a:rPr lang="en-GB" dirty="0" err="1"/>
              <a:t>qualsiasi</a:t>
            </a:r>
            <a:r>
              <a:rPr lang="en-GB" dirty="0"/>
              <a:t> </a:t>
            </a:r>
            <a:r>
              <a:rPr lang="en-GB" dirty="0" err="1"/>
              <a:t>discendente</a:t>
            </a:r>
            <a:r>
              <a:rPr lang="en-GB" dirty="0"/>
              <a:t> di </a:t>
            </a:r>
            <a:r>
              <a:rPr lang="en-GB" dirty="0" err="1"/>
              <a:t>LiveComponentBase</a:t>
            </a:r>
            <a:r>
              <a:rPr lang="en-GB" dirty="0"/>
              <a:t>&lt;T&gt;.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4EE2E-BC83-D948-B1C7-0F7E21641E3E}"/>
              </a:ext>
            </a:extLst>
          </p:cNvPr>
          <p:cNvSpPr txBox="1"/>
          <p:nvPr/>
        </p:nvSpPr>
        <p:spPr>
          <a:xfrm>
            <a:off x="708661" y="1762964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/>
              <a:t>Fusion con Blazor</a:t>
            </a:r>
          </a:p>
        </p:txBody>
      </p:sp>
    </p:spTree>
    <p:extLst>
      <p:ext uri="{BB962C8B-B14F-4D97-AF65-F5344CB8AC3E}">
        <p14:creationId xmlns:p14="http://schemas.microsoft.com/office/powerpoint/2010/main" val="38765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CEB009-736E-D048-AE9B-43624323B7CF}"/>
              </a:ext>
            </a:extLst>
          </p:cNvPr>
          <p:cNvSpPr txBox="1"/>
          <p:nvPr/>
        </p:nvSpPr>
        <p:spPr>
          <a:xfrm>
            <a:off x="636423" y="2235404"/>
            <a:ext cx="1012301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Connection resilience.</a:t>
            </a:r>
            <a:r>
              <a:rPr lang="en-GB" dirty="0"/>
              <a:t> </a:t>
            </a:r>
          </a:p>
          <a:p>
            <a:r>
              <a:rPr lang="en-GB" dirty="0"/>
              <a:t>Una volta </a:t>
            </a:r>
            <a:r>
              <a:rPr lang="en-GB" dirty="0" err="1"/>
              <a:t>che</a:t>
            </a:r>
            <a:r>
              <a:rPr lang="en-GB" dirty="0"/>
              <a:t> la </a:t>
            </a:r>
            <a:r>
              <a:rPr lang="en-GB" dirty="0" err="1"/>
              <a:t>connessione</a:t>
            </a:r>
            <a:r>
              <a:rPr lang="en-GB" dirty="0"/>
              <a:t> a Fusion Publisher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caduta</a:t>
            </a:r>
            <a:r>
              <a:rPr lang="en-GB" dirty="0"/>
              <a:t>, il </a:t>
            </a:r>
            <a:r>
              <a:rPr lang="en-GB" dirty="0" err="1"/>
              <a:t>Replicatore</a:t>
            </a:r>
            <a:r>
              <a:rPr lang="en-GB" dirty="0"/>
              <a:t> </a:t>
            </a:r>
            <a:r>
              <a:rPr lang="en-GB" dirty="0" err="1"/>
              <a:t>remoto</a:t>
            </a:r>
            <a:r>
              <a:rPr lang="en-GB" dirty="0"/>
              <a:t> </a:t>
            </a:r>
            <a:r>
              <a:rPr lang="en-GB" dirty="0" err="1"/>
              <a:t>cercherà</a:t>
            </a:r>
            <a:r>
              <a:rPr lang="en-GB" dirty="0"/>
              <a:t> di </a:t>
            </a:r>
            <a:r>
              <a:rPr lang="en-GB" dirty="0" err="1"/>
              <a:t>riconnettersi</a:t>
            </a:r>
            <a:r>
              <a:rPr lang="en-GB" dirty="0"/>
              <a:t> </a:t>
            </a:r>
            <a:r>
              <a:rPr lang="en-GB" dirty="0" err="1"/>
              <a:t>finché</a:t>
            </a:r>
            <a:r>
              <a:rPr lang="en-GB" dirty="0"/>
              <a:t> non ci </a:t>
            </a:r>
            <a:r>
              <a:rPr lang="en-GB" dirty="0" err="1"/>
              <a:t>riuscirà</a:t>
            </a:r>
            <a:r>
              <a:rPr lang="en-GB" dirty="0"/>
              <a:t>. Una volta </a:t>
            </a:r>
            <a:r>
              <a:rPr lang="en-GB" dirty="0" err="1"/>
              <a:t>riconnesso</a:t>
            </a:r>
            <a:r>
              <a:rPr lang="en-GB" dirty="0"/>
              <a:t>,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ri-sottoscrive</a:t>
            </a:r>
            <a:r>
              <a:rPr lang="en-GB" dirty="0"/>
              <a:t> </a:t>
            </a:r>
            <a:r>
              <a:rPr lang="en-GB" dirty="0" err="1"/>
              <a:t>automaticamente</a:t>
            </a:r>
            <a:r>
              <a:rPr lang="en-GB" dirty="0"/>
              <a:t> a </a:t>
            </a:r>
            <a:r>
              <a:rPr lang="en-GB" dirty="0" err="1"/>
              <a:t>ogni</a:t>
            </a:r>
            <a:r>
              <a:rPr lang="en-GB" dirty="0"/>
              <a:t> replica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tiene</a:t>
            </a:r>
            <a:r>
              <a:rPr lang="en-GB" dirty="0"/>
              <a:t> </a:t>
            </a:r>
            <a:r>
              <a:rPr lang="en-GB" dirty="0" err="1"/>
              <a:t>traccia</a:t>
            </a:r>
            <a:r>
              <a:rPr lang="en-GB" dirty="0"/>
              <a:t>, </a:t>
            </a:r>
            <a:r>
              <a:rPr lang="en-GB" dirty="0" err="1"/>
              <a:t>quindi</a:t>
            </a:r>
            <a:r>
              <a:rPr lang="en-GB" dirty="0"/>
              <a:t> se </a:t>
            </a:r>
            <a:r>
              <a:rPr lang="en-GB" dirty="0" err="1"/>
              <a:t>sono</a:t>
            </a:r>
            <a:r>
              <a:rPr lang="en-GB" dirty="0"/>
              <a:t> </a:t>
            </a:r>
            <a:r>
              <a:rPr lang="en-GB" dirty="0" err="1"/>
              <a:t>avvenuti</a:t>
            </a:r>
            <a:r>
              <a:rPr lang="en-GB" dirty="0"/>
              <a:t>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cambiamenti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</a:t>
            </a:r>
            <a:r>
              <a:rPr lang="en-GB" dirty="0" err="1"/>
              <a:t>frattempo</a:t>
            </a:r>
            <a:r>
              <a:rPr lang="en-GB" dirty="0"/>
              <a:t>, lo </a:t>
            </a:r>
            <a:r>
              <a:rPr lang="en-GB" dirty="0" err="1"/>
              <a:t>saprai</a:t>
            </a:r>
            <a:r>
              <a:rPr lang="en-GB" dirty="0"/>
              <a:t>, e se la replica </a:t>
            </a:r>
            <a:r>
              <a:rPr lang="en-GB" dirty="0" err="1"/>
              <a:t>è</a:t>
            </a:r>
            <a:r>
              <a:rPr lang="en-GB" dirty="0"/>
              <a:t> </a:t>
            </a:r>
            <a:r>
              <a:rPr lang="en-GB" dirty="0" err="1"/>
              <a:t>andata</a:t>
            </a:r>
            <a:r>
              <a:rPr lang="en-GB" dirty="0"/>
              <a:t> </a:t>
            </a:r>
            <a:r>
              <a:rPr lang="en-GB" dirty="0" err="1"/>
              <a:t>sul</a:t>
            </a:r>
            <a:r>
              <a:rPr lang="en-GB" dirty="0"/>
              <a:t> server (ad </a:t>
            </a:r>
            <a:r>
              <a:rPr lang="en-GB" dirty="0" err="1"/>
              <a:t>esempio</a:t>
            </a:r>
            <a:r>
              <a:rPr lang="en-GB" dirty="0"/>
              <a:t> a causa di un timeout o di un </a:t>
            </a:r>
            <a:r>
              <a:rPr lang="en-GB" dirty="0" err="1"/>
              <a:t>cambio</a:t>
            </a:r>
            <a:r>
              <a:rPr lang="en-GB" dirty="0"/>
              <a:t> di server), il </a:t>
            </a:r>
            <a:r>
              <a:rPr lang="en-GB" dirty="0" err="1"/>
              <a:t>servizio</a:t>
            </a:r>
            <a:r>
              <a:rPr lang="en-GB" dirty="0"/>
              <a:t> di replica </a:t>
            </a:r>
            <a:r>
              <a:rPr lang="en-GB" dirty="0" err="1"/>
              <a:t>sul</a:t>
            </a:r>
            <a:r>
              <a:rPr lang="en-GB" dirty="0"/>
              <a:t> client ne </a:t>
            </a:r>
            <a:r>
              <a:rPr lang="en-GB" dirty="0" err="1"/>
              <a:t>richiederà</a:t>
            </a:r>
            <a:r>
              <a:rPr lang="en-GB" dirty="0"/>
              <a:t> una </a:t>
            </a:r>
            <a:r>
              <a:rPr lang="en-GB" dirty="0" err="1"/>
              <a:t>nuova</a:t>
            </a:r>
            <a:r>
              <a:rPr lang="en-GB" dirty="0"/>
              <a:t> - e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avviene</a:t>
            </a:r>
            <a:r>
              <a:rPr lang="en-GB" dirty="0"/>
              <a:t> in modo </a:t>
            </a:r>
            <a:r>
              <a:rPr lang="en-GB" dirty="0" err="1"/>
              <a:t>completamente</a:t>
            </a:r>
            <a:r>
              <a:rPr lang="en-GB" dirty="0"/>
              <a:t> </a:t>
            </a:r>
            <a:r>
              <a:rPr lang="en-GB" dirty="0" err="1"/>
              <a:t>trasparente</a:t>
            </a:r>
            <a:r>
              <a:rPr lang="en-GB" dirty="0"/>
              <a:t> per </a:t>
            </a:r>
            <a:r>
              <a:rPr lang="en-GB" dirty="0" err="1"/>
              <a:t>te</a:t>
            </a:r>
            <a:r>
              <a:rPr lang="en-GB" dirty="0"/>
              <a:t>!</a:t>
            </a:r>
          </a:p>
          <a:p>
            <a:endParaRPr lang="en-GB" b="1" dirty="0"/>
          </a:p>
          <a:p>
            <a:r>
              <a:rPr lang="en-GB" b="1" dirty="0"/>
              <a:t>Protocol abstraction API</a:t>
            </a:r>
            <a:r>
              <a:rPr lang="en-GB" dirty="0"/>
              <a:t>. Quasi </a:t>
            </a:r>
            <a:r>
              <a:rPr lang="en-GB" dirty="0" err="1"/>
              <a:t>tutto</a:t>
            </a:r>
            <a:r>
              <a:rPr lang="en-GB" dirty="0"/>
              <a:t> </a:t>
            </a:r>
            <a:r>
              <a:rPr lang="en-GB" dirty="0" err="1"/>
              <a:t>ciò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riguarda</a:t>
            </a:r>
            <a:r>
              <a:rPr lang="en-GB" dirty="0"/>
              <a:t> le </a:t>
            </a:r>
            <a:r>
              <a:rPr lang="en-GB" dirty="0" err="1"/>
              <a:t>repliche</a:t>
            </a:r>
            <a:r>
              <a:rPr lang="en-GB" dirty="0"/>
              <a:t> remote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trova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namespace </a:t>
            </a:r>
            <a:r>
              <a:rPr lang="en-GB" dirty="0" err="1"/>
              <a:t>Stl.Fusion.Bridge</a:t>
            </a:r>
            <a:r>
              <a:rPr lang="en-GB" dirty="0"/>
              <a:t>, </a:t>
            </a:r>
            <a:r>
              <a:rPr lang="en-GB" dirty="0" err="1"/>
              <a:t>che</a:t>
            </a:r>
            <a:r>
              <a:rPr lang="en-GB" dirty="0"/>
              <a:t> non ha </a:t>
            </a:r>
            <a:r>
              <a:rPr lang="en-GB" dirty="0" err="1"/>
              <a:t>referenze</a:t>
            </a:r>
            <a:r>
              <a:rPr lang="en-GB" dirty="0"/>
              <a:t> né ad ASP.NET Core né a </a:t>
            </a:r>
            <a:r>
              <a:rPr lang="en-GB" dirty="0" err="1"/>
              <a:t>WebSockets</a:t>
            </a:r>
            <a:r>
              <a:rPr lang="en-GB" dirty="0"/>
              <a:t>. </a:t>
            </a:r>
            <a:r>
              <a:rPr lang="en-GB" dirty="0" err="1"/>
              <a:t>Internamente</a:t>
            </a:r>
            <a:r>
              <a:rPr lang="en-GB" dirty="0"/>
              <a:t> Fusion assume </a:t>
            </a:r>
            <a:r>
              <a:rPr lang="en-GB" dirty="0" err="1"/>
              <a:t>che</a:t>
            </a:r>
            <a:r>
              <a:rPr lang="en-GB" dirty="0"/>
              <a:t> tutti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canali</a:t>
            </a:r>
            <a:r>
              <a:rPr lang="en-GB" dirty="0"/>
              <a:t> di </a:t>
            </a:r>
            <a:r>
              <a:rPr lang="en-GB" dirty="0" err="1"/>
              <a:t>comunicazione</a:t>
            </a:r>
            <a:r>
              <a:rPr lang="en-GB" dirty="0"/>
              <a:t> </a:t>
            </a:r>
            <a:r>
              <a:rPr lang="en-GB" dirty="0" err="1"/>
              <a:t>siano</a:t>
            </a:r>
            <a:r>
              <a:rPr lang="en-GB" dirty="0"/>
              <a:t> Channel&lt;Message&gt;, dove Message </a:t>
            </a:r>
            <a:r>
              <a:rPr lang="en-GB" dirty="0" err="1"/>
              <a:t>è</a:t>
            </a:r>
            <a:r>
              <a:rPr lang="en-GB" dirty="0"/>
              <a:t> un </a:t>
            </a:r>
            <a:r>
              <a:rPr lang="en-GB" dirty="0" err="1"/>
              <a:t>tipo</a:t>
            </a:r>
            <a:r>
              <a:rPr lang="en-GB" dirty="0"/>
              <a:t> base per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messaggi</a:t>
            </a:r>
            <a:r>
              <a:rPr lang="en-GB" dirty="0"/>
              <a:t> di Fusion. Il client Fusion </a:t>
            </a:r>
            <a:r>
              <a:rPr lang="en-GB" dirty="0" err="1"/>
              <a:t>basato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WebSocket (e </a:t>
            </a:r>
            <a:r>
              <a:rPr lang="en-GB" dirty="0" err="1"/>
              <a:t>anche</a:t>
            </a:r>
            <a:r>
              <a:rPr lang="en-GB" dirty="0"/>
              <a:t> il server) </a:t>
            </a:r>
            <a:r>
              <a:rPr lang="en-GB" dirty="0" err="1"/>
              <a:t>si</a:t>
            </a:r>
            <a:r>
              <a:rPr lang="en-GB" dirty="0"/>
              <a:t> </a:t>
            </a:r>
            <a:r>
              <a:rPr lang="en-GB" dirty="0" err="1"/>
              <a:t>basa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Channel&lt;T&gt; "wrapper" </a:t>
            </a:r>
            <a:r>
              <a:rPr lang="en-GB" dirty="0" err="1"/>
              <a:t>su</a:t>
            </a:r>
            <a:r>
              <a:rPr lang="en-GB" dirty="0"/>
              <a:t> WebSocket - in </a:t>
            </a:r>
            <a:r>
              <a:rPr lang="en-GB" dirty="0" err="1"/>
              <a:t>altre</a:t>
            </a:r>
            <a:r>
              <a:rPr lang="en-GB" dirty="0"/>
              <a:t> parole, </a:t>
            </a:r>
            <a:r>
              <a:rPr lang="en-GB" dirty="0" err="1"/>
              <a:t>è</a:t>
            </a:r>
            <a:r>
              <a:rPr lang="en-GB" dirty="0"/>
              <a:t> solo uno </a:t>
            </a:r>
            <a:r>
              <a:rPr lang="en-GB" dirty="0" err="1"/>
              <a:t>dei</a:t>
            </a:r>
            <a:r>
              <a:rPr lang="en-GB" dirty="0"/>
              <a:t> </a:t>
            </a:r>
            <a:r>
              <a:rPr lang="en-GB" dirty="0" err="1"/>
              <a:t>possibili</a:t>
            </a:r>
            <a:r>
              <a:rPr lang="en-GB" dirty="0"/>
              <a:t> </a:t>
            </a:r>
            <a:r>
              <a:rPr lang="en-GB" dirty="0" err="1"/>
              <a:t>protocolli</a:t>
            </a:r>
            <a:r>
              <a:rPr lang="en-GB" dirty="0"/>
              <a:t> di </a:t>
            </a:r>
            <a:r>
              <a:rPr lang="en-GB" dirty="0" err="1"/>
              <a:t>comunicazione</a:t>
            </a:r>
            <a:r>
              <a:rPr lang="en-GB" dirty="0"/>
              <a:t>, e </a:t>
            </a:r>
            <a:r>
              <a:rPr lang="en-GB" dirty="0" err="1"/>
              <a:t>probabilmente</a:t>
            </a:r>
            <a:r>
              <a:rPr lang="en-GB" dirty="0"/>
              <a:t> ne </a:t>
            </a:r>
            <a:r>
              <a:rPr lang="en-GB" dirty="0" err="1"/>
              <a:t>arriveranno</a:t>
            </a:r>
            <a:r>
              <a:rPr lang="en-GB" dirty="0"/>
              <a:t> </a:t>
            </a:r>
            <a:r>
              <a:rPr lang="en-GB" dirty="0" err="1"/>
              <a:t>altri</a:t>
            </a:r>
            <a:r>
              <a:rPr lang="en-GB" dirty="0"/>
              <a:t> in </a:t>
            </a:r>
            <a:r>
              <a:rPr lang="en-GB" dirty="0" err="1"/>
              <a:t>futuro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37D796-16D4-864C-B3E3-62FFB57EB86C}"/>
              </a:ext>
            </a:extLst>
          </p:cNvPr>
          <p:cNvSpPr txBox="1"/>
          <p:nvPr/>
        </p:nvSpPr>
        <p:spPr>
          <a:xfrm>
            <a:off x="636423" y="1686764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/>
              <a:t>Fusion</a:t>
            </a:r>
          </a:p>
        </p:txBody>
      </p:sp>
    </p:spTree>
    <p:extLst>
      <p:ext uri="{BB962C8B-B14F-4D97-AF65-F5344CB8AC3E}">
        <p14:creationId xmlns:p14="http://schemas.microsoft.com/office/powerpoint/2010/main" val="299384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75C-951F-A64D-ABE2-B82915A7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401"/>
            <a:ext cx="10515600" cy="874643"/>
          </a:xfrm>
        </p:spPr>
        <p:txBody>
          <a:bodyPr>
            <a:normAutofit fontScale="90000"/>
          </a:bodyPr>
          <a:lstStyle/>
          <a:p>
            <a:pPr algn="ctr"/>
            <a:r>
              <a:rPr lang="en-IT" dirty="0"/>
              <a:t>Fusion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8C82AD-5310-9E43-9132-56B11E5AC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482" y="2571594"/>
            <a:ext cx="4321036" cy="345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51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75C-951F-A64D-ABE2-B82915A7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401"/>
            <a:ext cx="10515600" cy="874643"/>
          </a:xfrm>
        </p:spPr>
        <p:txBody>
          <a:bodyPr>
            <a:normAutofit fontScale="90000"/>
          </a:bodyPr>
          <a:lstStyle/>
          <a:p>
            <a:pPr algn="ctr"/>
            <a:r>
              <a:rPr lang="en-IT" dirty="0"/>
              <a:t>Seguite la community!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BDD00-F30D-2042-8694-9D2EA882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339" y="1277368"/>
            <a:ext cx="9581322" cy="35929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CB5C45-EA20-2540-B62C-AB94E1A6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08" y="5028413"/>
            <a:ext cx="459231" cy="459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8FFCD1-B0AC-1A42-8E0D-D504D0F7BAB9}"/>
              </a:ext>
            </a:extLst>
          </p:cNvPr>
          <p:cNvSpPr txBox="1"/>
          <p:nvPr/>
        </p:nvSpPr>
        <p:spPr>
          <a:xfrm>
            <a:off x="6831931" y="5057974"/>
            <a:ext cx="4194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5C2D9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https://twitter.com/blazordevita</a:t>
            </a:r>
            <a:endParaRPr lang="en-IT" sz="2000" dirty="0">
              <a:solidFill>
                <a:srgbClr val="5C2D9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A396C-8667-6743-BEAC-F1A9C100D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169" y="5710683"/>
            <a:ext cx="400110" cy="4001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599C6-43B6-E341-AAE3-97E1F49556DD}"/>
              </a:ext>
            </a:extLst>
          </p:cNvPr>
          <p:cNvSpPr txBox="1"/>
          <p:nvPr/>
        </p:nvSpPr>
        <p:spPr>
          <a:xfrm>
            <a:off x="6841599" y="5658179"/>
            <a:ext cx="418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5C2D9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https://fb.me/blazordeveloperitaliani</a:t>
            </a:r>
            <a:endParaRPr lang="en-IT" sz="2000" dirty="0">
              <a:solidFill>
                <a:srgbClr val="5C2D9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80190C-E844-EC47-96E7-6DA92C3B6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576" y="5674668"/>
            <a:ext cx="400737" cy="4007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510233-E5D8-9947-A2FE-103482BC8E3B}"/>
              </a:ext>
            </a:extLst>
          </p:cNvPr>
          <p:cNvSpPr txBox="1"/>
          <p:nvPr/>
        </p:nvSpPr>
        <p:spPr>
          <a:xfrm>
            <a:off x="1984844" y="5664484"/>
            <a:ext cx="3606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5C2D9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https://github.com/blazordevita</a:t>
            </a:r>
            <a:endParaRPr lang="en-IT" sz="2000" dirty="0">
              <a:solidFill>
                <a:srgbClr val="5C2D9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CD8588-891B-DF47-BFA2-B8C463A113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7576" y="5033843"/>
            <a:ext cx="400737" cy="4007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80E30F5-7BFD-B443-80C7-79DB940E5CA6}"/>
              </a:ext>
            </a:extLst>
          </p:cNvPr>
          <p:cNvSpPr txBox="1"/>
          <p:nvPr/>
        </p:nvSpPr>
        <p:spPr>
          <a:xfrm>
            <a:off x="1984844" y="5050207"/>
            <a:ext cx="3158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5C2D9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https://blazordev.it/</a:t>
            </a:r>
            <a:endParaRPr lang="en-IT" sz="2000" dirty="0">
              <a:solidFill>
                <a:srgbClr val="5C2D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93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F9099-E66D-4F1C-90E1-606B5FBAA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866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Sponsor</a:t>
            </a:r>
          </a:p>
        </p:txBody>
      </p:sp>
      <p:pic>
        <p:nvPicPr>
          <p:cNvPr id="1026" name="Picture 2" descr="blexin">
            <a:extLst>
              <a:ext uri="{FF2B5EF4-FFF2-40B4-BE49-F238E27FC236}">
                <a16:creationId xmlns:a16="http://schemas.microsoft.com/office/drawing/2014/main" id="{E20AE898-143E-4AC3-9234-413A0A968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14" y="1542070"/>
            <a:ext cx="2993917" cy="119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lycode">
            <a:extLst>
              <a:ext uri="{FF2B5EF4-FFF2-40B4-BE49-F238E27FC236}">
                <a16:creationId xmlns:a16="http://schemas.microsoft.com/office/drawing/2014/main" id="{C0EB3E50-7E11-49BA-85ED-CE2A3757B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66" y="1542070"/>
            <a:ext cx="3349572" cy="128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bra futura">
            <a:extLst>
              <a:ext uri="{FF2B5EF4-FFF2-40B4-BE49-F238E27FC236}">
                <a16:creationId xmlns:a16="http://schemas.microsoft.com/office/drawing/2014/main" id="{05F81DE5-10A6-406C-9513-9B172D9B4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800" y="2847808"/>
            <a:ext cx="2827795" cy="106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ackt">
            <a:extLst>
              <a:ext uri="{FF2B5EF4-FFF2-40B4-BE49-F238E27FC236}">
                <a16:creationId xmlns:a16="http://schemas.microsoft.com/office/drawing/2014/main" id="{32FCC7A1-5F18-4BE8-87DA-3EB1E835F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914" y="2867633"/>
            <a:ext cx="2657475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etbrains">
            <a:extLst>
              <a:ext uri="{FF2B5EF4-FFF2-40B4-BE49-F238E27FC236}">
                <a16:creationId xmlns:a16="http://schemas.microsoft.com/office/drawing/2014/main" id="{AABE03CC-2868-4680-A7A6-5732927EA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782" y="4230077"/>
            <a:ext cx="2071690" cy="124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otnetcode">
            <a:extLst>
              <a:ext uri="{FF2B5EF4-FFF2-40B4-BE49-F238E27FC236}">
                <a16:creationId xmlns:a16="http://schemas.microsoft.com/office/drawing/2014/main" id="{3B87770E-6675-4191-87E9-735C86389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080" y="4230077"/>
            <a:ext cx="1850191" cy="113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68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75C-951F-A64D-ABE2-B82915A7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401"/>
            <a:ext cx="10515600" cy="874643"/>
          </a:xfrm>
        </p:spPr>
        <p:txBody>
          <a:bodyPr>
            <a:normAutofit fontScale="90000"/>
          </a:bodyPr>
          <a:lstStyle/>
          <a:p>
            <a:pPr algn="ctr"/>
            <a:r>
              <a:rPr lang="en-IT" dirty="0"/>
              <a:t>Partecipate alle discussioni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AA396C-8667-6743-BEAC-F1A9C100D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927" y="2702390"/>
            <a:ext cx="726610" cy="726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2599C6-43B6-E341-AAE3-97E1F49556DD}"/>
              </a:ext>
            </a:extLst>
          </p:cNvPr>
          <p:cNvSpPr txBox="1"/>
          <p:nvPr/>
        </p:nvSpPr>
        <p:spPr>
          <a:xfrm>
            <a:off x="3525904" y="2804085"/>
            <a:ext cx="6357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C2D9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https://fb.me/groups/998755440506950/</a:t>
            </a:r>
            <a:endParaRPr lang="en-IT" sz="2800" dirty="0">
              <a:solidFill>
                <a:srgbClr val="5C2D9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090008-3D02-384D-9367-184789758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927" y="3657601"/>
            <a:ext cx="726610" cy="7266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713E986-9A86-4448-93B1-8A521D696323}"/>
              </a:ext>
            </a:extLst>
          </p:cNvPr>
          <p:cNvSpPr/>
          <p:nvPr/>
        </p:nvSpPr>
        <p:spPr>
          <a:xfrm>
            <a:off x="3525904" y="3759296"/>
            <a:ext cx="66953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rgbClr val="5C2D9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https://www.linkedin.com/groups/8896269/</a:t>
            </a:r>
            <a:endParaRPr lang="en-IT" sz="2800" dirty="0">
              <a:solidFill>
                <a:srgbClr val="5C2D9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3283633-44BD-C844-8E27-A9B967EBC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5927" y="4612812"/>
            <a:ext cx="726610" cy="7266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09EFA1-8592-7444-B94B-D93F83371F58}"/>
              </a:ext>
            </a:extLst>
          </p:cNvPr>
          <p:cNvSpPr txBox="1"/>
          <p:nvPr/>
        </p:nvSpPr>
        <p:spPr>
          <a:xfrm>
            <a:off x="3525903" y="4714507"/>
            <a:ext cx="5673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5C2D9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https://github.com/blazordevita</a:t>
            </a:r>
            <a:endParaRPr lang="en-IT" sz="2800" dirty="0">
              <a:solidFill>
                <a:srgbClr val="5C2D9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741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75C-951F-A64D-ABE2-B82915A7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401"/>
            <a:ext cx="10515600" cy="874643"/>
          </a:xfrm>
        </p:spPr>
        <p:txBody>
          <a:bodyPr>
            <a:normAutofit fontScale="90000"/>
          </a:bodyPr>
          <a:lstStyle/>
          <a:p>
            <a:pPr algn="ctr"/>
            <a:r>
              <a:rPr lang="en-IT" dirty="0"/>
              <a:t>Domande? Dubbi? Perplessità?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56A7EA-90FE-0C45-A257-AD4C1CFD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911" y="2226365"/>
            <a:ext cx="10466081" cy="40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7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375C-951F-A64D-ABE2-B82915A75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401"/>
            <a:ext cx="10515600" cy="874643"/>
          </a:xfrm>
        </p:spPr>
        <p:txBody>
          <a:bodyPr>
            <a:normAutofit fontScale="90000"/>
          </a:bodyPr>
          <a:lstStyle/>
          <a:p>
            <a:pPr algn="ctr"/>
            <a:r>
              <a:rPr lang="en-IT" dirty="0"/>
              <a:t>Alla prossima!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A0FC7-3015-6241-845F-B0D68279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672908"/>
            <a:ext cx="57150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pic>
        <p:nvPicPr>
          <p:cNvPr id="5" name="Picture 4" descr="A picture containing person, wall, indoor, person&#10;&#10;Description automatically generated">
            <a:extLst>
              <a:ext uri="{FF2B5EF4-FFF2-40B4-BE49-F238E27FC236}">
                <a16:creationId xmlns:a16="http://schemas.microsoft.com/office/drawing/2014/main" id="{3EEC911F-DEA7-6447-A038-B96346E9D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23" y="1762964"/>
            <a:ext cx="182880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46F54-E32F-EF4A-ABD5-27CC93537725}"/>
              </a:ext>
            </a:extLst>
          </p:cNvPr>
          <p:cNvSpPr txBox="1"/>
          <p:nvPr/>
        </p:nvSpPr>
        <p:spPr>
          <a:xfrm>
            <a:off x="2769635" y="1762964"/>
            <a:ext cx="2857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3200" b="1" dirty="0"/>
              <a:t>Marco Milani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4F61E-A0C6-FD4F-8851-6E9529073DE5}"/>
              </a:ext>
            </a:extLst>
          </p:cNvPr>
          <p:cNvSpPr txBox="1"/>
          <p:nvPr/>
        </p:nvSpPr>
        <p:spPr>
          <a:xfrm>
            <a:off x="2769635" y="5142729"/>
            <a:ext cx="347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https://</a:t>
            </a:r>
            <a:r>
              <a:rPr lang="en-GB" i="1" dirty="0" err="1"/>
              <a:t>github.com</a:t>
            </a:r>
            <a:r>
              <a:rPr lang="en-GB" i="1" dirty="0"/>
              <a:t>/</a:t>
            </a:r>
            <a:r>
              <a:rPr lang="en-GB" i="1" dirty="0" err="1"/>
              <a:t>markjackmilian</a:t>
            </a:r>
            <a:endParaRPr lang="en-IT" i="1" dirty="0"/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82FD6F43-7A10-0342-AE01-6520EB0B3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27" y="4831797"/>
            <a:ext cx="1994591" cy="1121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B36ECA-E656-9A4A-9078-20FCADDF8387}"/>
              </a:ext>
            </a:extLst>
          </p:cNvPr>
          <p:cNvSpPr txBox="1"/>
          <p:nvPr/>
        </p:nvSpPr>
        <p:spPr>
          <a:xfrm>
            <a:off x="2769635" y="2680558"/>
            <a:ext cx="3870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b="1" dirty="0"/>
              <a:t>Microsoft Certified Solution Developer</a:t>
            </a:r>
          </a:p>
          <a:p>
            <a:r>
              <a:rPr lang="en-IT" b="1" dirty="0"/>
              <a:t>Microsoft Specialist</a:t>
            </a:r>
          </a:p>
          <a:p>
            <a:r>
              <a:rPr lang="en-IT" b="1" dirty="0"/>
              <a:t>Microsoft Certified Professional</a:t>
            </a:r>
          </a:p>
          <a:p>
            <a:r>
              <a:rPr lang="en-IT" b="1" dirty="0"/>
              <a:t>Xamarin Certified Mobile Developer</a:t>
            </a:r>
          </a:p>
        </p:txBody>
      </p:sp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38962942-B1BF-9949-8011-71D868965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2827" y="1800914"/>
            <a:ext cx="1244205" cy="1174250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B402D045-4357-AE48-B0C8-A375A1D2B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1278" y="3344496"/>
            <a:ext cx="1487301" cy="1487301"/>
          </a:xfrm>
          <a:prstGeom prst="rect">
            <a:avLst/>
          </a:prstGeom>
        </p:spPr>
      </p:pic>
      <p:pic>
        <p:nvPicPr>
          <p:cNvPr id="11" name="Immagine 8">
            <a:extLst>
              <a:ext uri="{FF2B5EF4-FFF2-40B4-BE49-F238E27FC236}">
                <a16:creationId xmlns:a16="http://schemas.microsoft.com/office/drawing/2014/main" id="{87B0C35B-AC90-D74D-A521-5E2CCB3B28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836" y="5153153"/>
            <a:ext cx="1618184" cy="91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85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9206E5-9591-3041-94E1-1ECF730251F9}"/>
              </a:ext>
            </a:extLst>
          </p:cNvPr>
          <p:cNvSpPr txBox="1"/>
          <p:nvPr/>
        </p:nvSpPr>
        <p:spPr>
          <a:xfrm>
            <a:off x="636423" y="1762964"/>
            <a:ext cx="1151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1EE865-A2AB-C84A-B80A-3C2E770301AF}"/>
              </a:ext>
            </a:extLst>
          </p:cNvPr>
          <p:cNvSpPr txBox="1"/>
          <p:nvPr/>
        </p:nvSpPr>
        <p:spPr>
          <a:xfrm>
            <a:off x="1394460" y="2392680"/>
            <a:ext cx="497674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Cosa si intende per Real Time Applications (RTA)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Perchè sviluppare 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SignalR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La vera sfida nello sviluppo di una RTA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Fusion Framework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Fusion con Blazor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dirty="0"/>
              <a:t>Hands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149167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55D9F6-F6BF-6844-BEAA-96A5AFC90BA2}"/>
              </a:ext>
            </a:extLst>
          </p:cNvPr>
          <p:cNvSpPr txBox="1"/>
          <p:nvPr/>
        </p:nvSpPr>
        <p:spPr>
          <a:xfrm>
            <a:off x="636422" y="1981200"/>
            <a:ext cx="1077833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i="1" dirty="0"/>
              <a:t>Cosa si intende per Real Time Application (RTA)?</a:t>
            </a:r>
          </a:p>
          <a:p>
            <a:endParaRPr lang="it-IT" sz="3600" b="1" i="1" dirty="0"/>
          </a:p>
          <a:p>
            <a:r>
              <a:rPr lang="it-IT" dirty="0"/>
              <a:t>Con «</a:t>
            </a:r>
            <a:r>
              <a:rPr lang="it-IT" i="1" dirty="0"/>
              <a:t>Real Time Application</a:t>
            </a:r>
            <a:r>
              <a:rPr lang="it-IT" dirty="0"/>
              <a:t>» si definisce una applicazione per la quale la correttezza del risultato dipende non solo dalla correttezza logica, ma anche dal tempo di risposta (</a:t>
            </a:r>
            <a:r>
              <a:rPr lang="it-IT" dirty="0" err="1"/>
              <a:t>deadline</a:t>
            </a:r>
            <a:r>
              <a:rPr lang="it-IT" dirty="0"/>
              <a:t>).</a:t>
            </a:r>
          </a:p>
          <a:p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Non sono necessariamente sistemi «veloci»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Si usano per sistemi critici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Necessità di reazione ad eventi esterni entro tempi prestabiliti</a:t>
            </a:r>
            <a:endParaRPr lang="it-IT" u="sng" baseline="30000" dirty="0"/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84809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B62083-D1D9-B34E-9F94-28114600F7EB}"/>
              </a:ext>
            </a:extLst>
          </p:cNvPr>
          <p:cNvSpPr txBox="1"/>
          <p:nvPr/>
        </p:nvSpPr>
        <p:spPr>
          <a:xfrm>
            <a:off x="541020" y="2730704"/>
            <a:ext cx="10149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La </a:t>
            </a:r>
            <a:r>
              <a:rPr lang="en-GB" dirty="0" err="1"/>
              <a:t>funzionalità</a:t>
            </a:r>
            <a:r>
              <a:rPr lang="en-GB" dirty="0"/>
              <a:t> real time, in </a:t>
            </a:r>
            <a:r>
              <a:rPr lang="en-GB" dirty="0" err="1"/>
              <a:t>architetture</a:t>
            </a:r>
            <a:r>
              <a:rPr lang="en-GB" dirty="0"/>
              <a:t> client/server, indica la </a:t>
            </a:r>
            <a:r>
              <a:rPr lang="en-GB" dirty="0" err="1"/>
              <a:t>possibilità</a:t>
            </a:r>
            <a:r>
              <a:rPr lang="en-GB" dirty="0"/>
              <a:t> da </a:t>
            </a:r>
            <a:r>
              <a:rPr lang="en-GB" dirty="0" err="1"/>
              <a:t>parte</a:t>
            </a:r>
            <a:r>
              <a:rPr lang="en-GB" dirty="0"/>
              <a:t> del server di </a:t>
            </a:r>
            <a:r>
              <a:rPr lang="en-GB" dirty="0" err="1"/>
              <a:t>invocare</a:t>
            </a:r>
            <a:r>
              <a:rPr lang="en-GB" dirty="0"/>
              <a:t> </a:t>
            </a:r>
            <a:r>
              <a:rPr lang="en-GB" dirty="0" err="1"/>
              <a:t>funzioni</a:t>
            </a:r>
            <a:r>
              <a:rPr lang="en-GB" dirty="0"/>
              <a:t> sui client </a:t>
            </a:r>
            <a:r>
              <a:rPr lang="en-GB" dirty="0" err="1"/>
              <a:t>connessi</a:t>
            </a:r>
            <a:r>
              <a:rPr lang="en-GB" dirty="0"/>
              <a:t> non </a:t>
            </a:r>
            <a:r>
              <a:rPr lang="en-GB" dirty="0" err="1"/>
              <a:t>appena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</a:t>
            </a:r>
            <a:r>
              <a:rPr lang="en-GB" b="1" dirty="0" err="1"/>
              <a:t>necessario</a:t>
            </a:r>
            <a:r>
              <a:rPr lang="en-GB" dirty="0"/>
              <a:t> </a:t>
            </a:r>
            <a:r>
              <a:rPr lang="en-GB" dirty="0" err="1"/>
              <a:t>distribuire</a:t>
            </a:r>
            <a:r>
              <a:rPr lang="en-GB" dirty="0"/>
              <a:t> una </a:t>
            </a:r>
            <a:r>
              <a:rPr lang="en-GB" b="1" dirty="0" err="1"/>
              <a:t>nuova</a:t>
            </a:r>
            <a:r>
              <a:rPr lang="en-GB" dirty="0"/>
              <a:t> </a:t>
            </a:r>
            <a:r>
              <a:rPr lang="en-GB" dirty="0" err="1"/>
              <a:t>informazione</a:t>
            </a:r>
            <a:r>
              <a:rPr lang="en-GB" dirty="0"/>
              <a:t>… in tempo </a:t>
            </a:r>
            <a:r>
              <a:rPr lang="en-GB" dirty="0" err="1"/>
              <a:t>reale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dirty="0" err="1"/>
              <a:t>Questo</a:t>
            </a:r>
            <a:r>
              <a:rPr lang="en-GB" dirty="0"/>
              <a:t> </a:t>
            </a:r>
            <a:r>
              <a:rPr lang="en-GB" dirty="0" err="1"/>
              <a:t>tipo</a:t>
            </a:r>
            <a:r>
              <a:rPr lang="en-GB" dirty="0"/>
              <a:t> di </a:t>
            </a:r>
            <a:r>
              <a:rPr lang="en-GB" dirty="0" err="1"/>
              <a:t>applicazioni</a:t>
            </a:r>
            <a:r>
              <a:rPr lang="en-GB" dirty="0"/>
              <a:t> </a:t>
            </a:r>
            <a:r>
              <a:rPr lang="en-GB" dirty="0" err="1"/>
              <a:t>vengono</a:t>
            </a:r>
            <a:r>
              <a:rPr lang="en-GB" dirty="0"/>
              <a:t> </a:t>
            </a:r>
            <a:r>
              <a:rPr lang="en-GB" dirty="0" err="1"/>
              <a:t>chiamate</a:t>
            </a:r>
            <a:r>
              <a:rPr lang="en-GB" dirty="0"/>
              <a:t> Real Time Application (RTA)</a:t>
            </a:r>
            <a:endParaRPr lang="en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8FFE2C-D48B-2642-827B-FFB8887C402A}"/>
              </a:ext>
            </a:extLst>
          </p:cNvPr>
          <p:cNvSpPr txBox="1"/>
          <p:nvPr/>
        </p:nvSpPr>
        <p:spPr>
          <a:xfrm>
            <a:off x="541020" y="1923668"/>
            <a:ext cx="63101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i="1" dirty="0"/>
              <a:t>Cosa si intende per Real Time Application (RTA)?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4329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pic>
        <p:nvPicPr>
          <p:cNvPr id="3" name="Picture 2" descr="A picture containing indoor, decorated&#10;&#10;Description automatically generated">
            <a:extLst>
              <a:ext uri="{FF2B5EF4-FFF2-40B4-BE49-F238E27FC236}">
                <a16:creationId xmlns:a16="http://schemas.microsoft.com/office/drawing/2014/main" id="{1E4B92A1-B37B-5546-8A21-F9E205D48A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423" y="1762964"/>
            <a:ext cx="5156200" cy="4229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A5F51C-3374-694F-ABBA-2E00DC8E1076}"/>
              </a:ext>
            </a:extLst>
          </p:cNvPr>
          <p:cNvSpPr txBox="1"/>
          <p:nvPr/>
        </p:nvSpPr>
        <p:spPr>
          <a:xfrm>
            <a:off x="6050737" y="2103120"/>
            <a:ext cx="5417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/>
              <a:t>Abbiamo davvero bisogno di tutta questa immediatezza?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CD6016-AAA4-854A-8E19-DC3631BDDC2D}"/>
              </a:ext>
            </a:extLst>
          </p:cNvPr>
          <p:cNvSpPr txBox="1"/>
          <p:nvPr/>
        </p:nvSpPr>
        <p:spPr>
          <a:xfrm>
            <a:off x="6096000" y="3429000"/>
            <a:ext cx="5417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/>
              <a:t>Perchè le nostre applicazioni web non sono sempre RTA?</a:t>
            </a:r>
          </a:p>
        </p:txBody>
      </p:sp>
    </p:spTree>
    <p:extLst>
      <p:ext uri="{BB962C8B-B14F-4D97-AF65-F5344CB8AC3E}">
        <p14:creationId xmlns:p14="http://schemas.microsoft.com/office/powerpoint/2010/main" val="4240166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66578BC-232B-E840-8AAD-9C4A36F2C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4869468"/>
            <a:ext cx="3225800" cy="1016000"/>
          </a:xfrm>
          <a:prstGeom prst="rect">
            <a:avLst/>
          </a:prstGeom>
        </p:spPr>
      </p:pic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5CD9908-DCED-F343-AD5E-FA87B9D26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23" y="2034644"/>
            <a:ext cx="4319104" cy="30603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EBF941-33FA-6B47-9BC9-BF99C5ECEE69}"/>
              </a:ext>
            </a:extLst>
          </p:cNvPr>
          <p:cNvSpPr txBox="1"/>
          <p:nvPr/>
        </p:nvSpPr>
        <p:spPr>
          <a:xfrm>
            <a:off x="5090160" y="2034644"/>
            <a:ext cx="68046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 err="1"/>
              <a:t>L'azione</a:t>
            </a:r>
            <a:r>
              <a:rPr lang="en-GB" dirty="0"/>
              <a:t> "</a:t>
            </a:r>
            <a:r>
              <a:rPr lang="en-GB" b="1" dirty="0"/>
              <a:t>Refresh</a:t>
            </a:r>
            <a:r>
              <a:rPr lang="en-GB" dirty="0"/>
              <a:t>" era </a:t>
            </a:r>
            <a:r>
              <a:rPr lang="en-GB" dirty="0" err="1"/>
              <a:t>necessaria</a:t>
            </a:r>
            <a:r>
              <a:rPr lang="en-GB" dirty="0"/>
              <a:t> </a:t>
            </a:r>
            <a:r>
              <a:rPr lang="en-GB" dirty="0" err="1"/>
              <a:t>nel</a:t>
            </a:r>
            <a:r>
              <a:rPr lang="en-GB" dirty="0"/>
              <a:t> 1993, </a:t>
            </a:r>
            <a:r>
              <a:rPr lang="en-GB" dirty="0" err="1"/>
              <a:t>quando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termini "JavaScript" e "web app" non </a:t>
            </a:r>
            <a:r>
              <a:rPr lang="en-GB" dirty="0" err="1"/>
              <a:t>esistevano</a:t>
            </a:r>
            <a:r>
              <a:rPr lang="en-GB" dirty="0"/>
              <a:t> </a:t>
            </a:r>
            <a:r>
              <a:rPr lang="en-GB" dirty="0" err="1"/>
              <a:t>ancora</a:t>
            </a:r>
            <a:r>
              <a:rPr lang="en-GB" dirty="0"/>
              <a:t>. </a:t>
            </a:r>
          </a:p>
          <a:p>
            <a:pPr algn="just"/>
            <a:r>
              <a:rPr lang="en-GB" dirty="0" err="1"/>
              <a:t>Oggi</a:t>
            </a:r>
            <a:r>
              <a:rPr lang="en-GB" dirty="0"/>
              <a:t> </a:t>
            </a:r>
            <a:r>
              <a:rPr lang="en-GB" dirty="0" err="1"/>
              <a:t>abbiamo</a:t>
            </a:r>
            <a:r>
              <a:rPr lang="en-GB" dirty="0"/>
              <a:t> </a:t>
            </a:r>
            <a:r>
              <a:rPr lang="en-GB" dirty="0" err="1"/>
              <a:t>WebSockets</a:t>
            </a:r>
            <a:r>
              <a:rPr lang="en-GB" dirty="0"/>
              <a:t>, </a:t>
            </a:r>
            <a:r>
              <a:rPr lang="en-GB" dirty="0" err="1"/>
              <a:t>WebAssembly</a:t>
            </a:r>
            <a:r>
              <a:rPr lang="en-GB" dirty="0"/>
              <a:t> e VM JavaScript </a:t>
            </a:r>
            <a:r>
              <a:rPr lang="en-GB" dirty="0" err="1"/>
              <a:t>efficienti</a:t>
            </a:r>
            <a:r>
              <a:rPr lang="en-GB" dirty="0"/>
              <a:t>.</a:t>
            </a: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993E62-28A2-2342-A535-E435005BD29A}"/>
              </a:ext>
            </a:extLst>
          </p:cNvPr>
          <p:cNvSpPr txBox="1"/>
          <p:nvPr/>
        </p:nvSpPr>
        <p:spPr>
          <a:xfrm>
            <a:off x="636424" y="5593081"/>
            <a:ext cx="5139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i="1" dirty="0"/>
              <a:t>Mosaic </a:t>
            </a:r>
            <a:r>
              <a:rPr lang="en-GB" sz="1400" i="1" dirty="0" err="1"/>
              <a:t>è</a:t>
            </a:r>
            <a:r>
              <a:rPr lang="en-GB" sz="1400" i="1" dirty="0"/>
              <a:t> </a:t>
            </a:r>
            <a:r>
              <a:rPr lang="en-GB" sz="1400" i="1" dirty="0" err="1"/>
              <a:t>stato</a:t>
            </a:r>
            <a:r>
              <a:rPr lang="en-GB" sz="1400" i="1" dirty="0"/>
              <a:t> </a:t>
            </a:r>
            <a:r>
              <a:rPr lang="en-GB" sz="1400" i="1" dirty="0" err="1"/>
              <a:t>descritto</a:t>
            </a:r>
            <a:r>
              <a:rPr lang="en-GB" sz="1400" i="1" dirty="0"/>
              <a:t> come «la killer application </a:t>
            </a:r>
            <a:r>
              <a:rPr lang="en-GB" sz="1400" i="1" dirty="0" err="1"/>
              <a:t>degli</a:t>
            </a:r>
            <a:r>
              <a:rPr lang="en-GB" sz="1400" i="1" dirty="0"/>
              <a:t> anni 90»</a:t>
            </a:r>
          </a:p>
          <a:p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692F5-AA3D-F84A-9258-31B9C63E1E5A}"/>
              </a:ext>
            </a:extLst>
          </p:cNvPr>
          <p:cNvSpPr txBox="1"/>
          <p:nvPr/>
        </p:nvSpPr>
        <p:spPr>
          <a:xfrm>
            <a:off x="5090160" y="3154680"/>
            <a:ext cx="6545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Quasi </a:t>
            </a:r>
            <a:r>
              <a:rPr lang="en-GB" b="1" dirty="0"/>
              <a:t>30 anni di </a:t>
            </a:r>
            <a:r>
              <a:rPr lang="en-GB" b="1" dirty="0" err="1"/>
              <a:t>affidamento</a:t>
            </a:r>
            <a:r>
              <a:rPr lang="en-GB" b="1" dirty="0"/>
              <a:t> </a:t>
            </a:r>
            <a:r>
              <a:rPr lang="en-GB" b="1" dirty="0" err="1"/>
              <a:t>su</a:t>
            </a:r>
            <a:r>
              <a:rPr lang="en-GB" b="1" dirty="0"/>
              <a:t> "Refresh"</a:t>
            </a:r>
            <a:r>
              <a:rPr lang="en-GB" dirty="0"/>
              <a:t> / F5 lo </a:t>
            </a:r>
            <a:r>
              <a:rPr lang="en-GB" dirty="0" err="1"/>
              <a:t>hanno</a:t>
            </a:r>
            <a:r>
              <a:rPr lang="en-GB" dirty="0"/>
              <a:t> </a:t>
            </a:r>
            <a:r>
              <a:rPr lang="en-GB" dirty="0" err="1"/>
              <a:t>trasformato</a:t>
            </a:r>
            <a:r>
              <a:rPr lang="en-GB" dirty="0"/>
              <a:t> in </a:t>
            </a:r>
            <a:r>
              <a:rPr lang="en-GB" dirty="0" err="1"/>
              <a:t>un'azione</a:t>
            </a:r>
            <a:r>
              <a:rPr lang="en-GB" dirty="0"/>
              <a:t> </a:t>
            </a:r>
            <a:r>
              <a:rPr lang="en-GB" dirty="0" err="1"/>
              <a:t>familiare</a:t>
            </a:r>
            <a:r>
              <a:rPr lang="en-GB" dirty="0"/>
              <a:t> per la </a:t>
            </a:r>
            <a:r>
              <a:rPr lang="en-GB" dirty="0" err="1"/>
              <a:t>maggior</a:t>
            </a:r>
            <a:r>
              <a:rPr lang="en-GB" dirty="0"/>
              <a:t> </a:t>
            </a:r>
            <a:r>
              <a:rPr lang="en-GB" dirty="0" err="1"/>
              <a:t>parte</a:t>
            </a:r>
            <a:r>
              <a:rPr lang="en-GB" dirty="0"/>
              <a:t> </a:t>
            </a:r>
            <a:r>
              <a:rPr lang="en-GB" dirty="0" err="1"/>
              <a:t>degli</a:t>
            </a:r>
            <a:r>
              <a:rPr lang="en-GB" dirty="0"/>
              <a:t> </a:t>
            </a:r>
            <a:r>
              <a:rPr lang="en-GB" dirty="0" err="1"/>
              <a:t>utenti</a:t>
            </a:r>
            <a:r>
              <a:rPr lang="en-GB" dirty="0"/>
              <a:t>, ma </a:t>
            </a:r>
            <a:r>
              <a:rPr lang="en-GB" dirty="0" err="1"/>
              <a:t>soprattutto</a:t>
            </a:r>
            <a:r>
              <a:rPr lang="en-GB" dirty="0"/>
              <a:t> per </a:t>
            </a:r>
            <a:r>
              <a:rPr lang="en-GB" dirty="0" err="1"/>
              <a:t>gli</a:t>
            </a:r>
            <a:r>
              <a:rPr lang="en-GB" dirty="0"/>
              <a:t> </a:t>
            </a:r>
            <a:r>
              <a:rPr lang="en-GB" dirty="0" err="1"/>
              <a:t>sviluppatori</a:t>
            </a:r>
            <a:r>
              <a:rPr lang="en-GB" dirty="0"/>
              <a:t> web. Di </a:t>
            </a:r>
            <a:r>
              <a:rPr lang="en-GB" dirty="0" err="1"/>
              <a:t>conseguenza</a:t>
            </a:r>
            <a:r>
              <a:rPr lang="en-GB" dirty="0"/>
              <a:t>, tutti </a:t>
            </a:r>
            <a:r>
              <a:rPr lang="en-GB" dirty="0" err="1"/>
              <a:t>pensano</a:t>
            </a:r>
            <a:r>
              <a:rPr lang="en-GB" dirty="0"/>
              <a:t> </a:t>
            </a:r>
            <a:r>
              <a:rPr lang="en-GB" dirty="0" err="1"/>
              <a:t>che</a:t>
            </a:r>
            <a:r>
              <a:rPr lang="en-GB" dirty="0"/>
              <a:t> </a:t>
            </a:r>
            <a:r>
              <a:rPr lang="en-GB" dirty="0" err="1"/>
              <a:t>sia</a:t>
            </a:r>
            <a:r>
              <a:rPr lang="en-GB" dirty="0"/>
              <a:t> giusto fare </a:t>
            </a:r>
            <a:r>
              <a:rPr lang="en-GB" dirty="0" err="1"/>
              <a:t>affidamento</a:t>
            </a:r>
            <a:r>
              <a:rPr lang="en-GB" dirty="0"/>
              <a:t> </a:t>
            </a:r>
            <a:r>
              <a:rPr lang="en-GB" dirty="0" err="1"/>
              <a:t>su</a:t>
            </a:r>
            <a:r>
              <a:rPr lang="en-GB" dirty="0"/>
              <a:t> di </a:t>
            </a:r>
            <a:r>
              <a:rPr lang="en-GB" dirty="0" err="1"/>
              <a:t>esso</a:t>
            </a:r>
            <a:r>
              <a:rPr lang="en-GB" dirty="0"/>
              <a:t> - </a:t>
            </a:r>
            <a:r>
              <a:rPr lang="en-GB" dirty="0" err="1"/>
              <a:t>almeno</a:t>
            </a:r>
            <a:r>
              <a:rPr lang="en-GB" dirty="0"/>
              <a:t> a volte</a:t>
            </a:r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1992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Logo&#10;&#10;Description automatically generated">
            <a:extLst>
              <a:ext uri="{FF2B5EF4-FFF2-40B4-BE49-F238E27FC236}">
                <a16:creationId xmlns:a16="http://schemas.microsoft.com/office/drawing/2014/main" id="{3C5EFD52-0340-47D9-B6B3-0C81F5119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3" y="383705"/>
            <a:ext cx="2684834" cy="13792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D11A12-5CAB-EB40-B56E-D4DCED43FC08}"/>
              </a:ext>
            </a:extLst>
          </p:cNvPr>
          <p:cNvSpPr txBox="1"/>
          <p:nvPr/>
        </p:nvSpPr>
        <p:spPr>
          <a:xfrm>
            <a:off x="636423" y="1920240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 b="1" dirty="0"/>
              <a:t>SignalR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E2781-681F-4644-BF0D-0B6E8678727C}"/>
              </a:ext>
            </a:extLst>
          </p:cNvPr>
          <p:cNvSpPr txBox="1"/>
          <p:nvPr/>
        </p:nvSpPr>
        <p:spPr>
          <a:xfrm>
            <a:off x="636423" y="2842260"/>
            <a:ext cx="9909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SignalR</a:t>
            </a:r>
            <a:r>
              <a:rPr lang="it-IT" dirty="0"/>
              <a:t> espone API </a:t>
            </a:r>
            <a:r>
              <a:rPr lang="it-IT" b="1" dirty="0"/>
              <a:t>semplici</a:t>
            </a:r>
            <a:r>
              <a:rPr lang="it-IT" dirty="0"/>
              <a:t> e </a:t>
            </a:r>
            <a:r>
              <a:rPr lang="it-IT" b="1" dirty="0"/>
              <a:t>unificate</a:t>
            </a:r>
            <a:r>
              <a:rPr lang="it-IT" dirty="0"/>
              <a:t> per lo sviluppo di funzionalità </a:t>
            </a:r>
            <a:r>
              <a:rPr lang="it-IT" dirty="0" err="1"/>
              <a:t>real</a:t>
            </a:r>
            <a:r>
              <a:rPr lang="it-IT" dirty="0"/>
              <a:t> time all’interno dello </a:t>
            </a:r>
            <a:r>
              <a:rPr lang="it-IT" dirty="0" err="1"/>
              <a:t>stack</a:t>
            </a:r>
            <a:r>
              <a:rPr lang="it-IT" dirty="0"/>
              <a:t> </a:t>
            </a:r>
            <a:r>
              <a:rPr lang="it-IT" dirty="0" err="1"/>
              <a:t>Asp.Net</a:t>
            </a:r>
            <a:r>
              <a:rPr lang="it-IT" dirty="0"/>
              <a:t>, mettendo a disposizione librerie server e client che astraggono la complessità del trasporto.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Dietro le quinte </a:t>
            </a:r>
            <a:r>
              <a:rPr lang="it-IT" dirty="0" err="1"/>
              <a:t>SignalR</a:t>
            </a:r>
            <a:r>
              <a:rPr lang="it-IT" dirty="0"/>
              <a:t> negozia il miglior trasporto per ogni connessione basandosi sulle tecnologie supportate dal server e dal client.</a:t>
            </a:r>
          </a:p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4878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azorConf2021-Template" id="{899BFB1A-4E0B-4DFA-AA0F-D942F6585972}" vid="{FB4CD65C-9178-4B55-BF10-7C1E4052B0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9105</TotalTime>
  <Words>1198</Words>
  <Application>Microsoft Macintosh PowerPoint</Application>
  <PresentationFormat>Widescreen</PresentationFormat>
  <Paragraphs>93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Real Time App with Fusion</vt:lpstr>
      <vt:lpstr>Sponsor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Fusion</vt:lpstr>
      <vt:lpstr>Seguite la community!</vt:lpstr>
      <vt:lpstr>Partecipate alle discussioni</vt:lpstr>
      <vt:lpstr>Domande? Dubbi? Perplessità?</vt:lpstr>
      <vt:lpstr>Alla prossima!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 Time App with Fusion</dc:title>
  <dc:creator>Marco Milani</dc:creator>
  <cp:lastModifiedBy>Marco Milani</cp:lastModifiedBy>
  <cp:revision>49</cp:revision>
  <dcterms:created xsi:type="dcterms:W3CDTF">2021-02-25T21:05:26Z</dcterms:created>
  <dcterms:modified xsi:type="dcterms:W3CDTF">2021-03-17T13:50:58Z</dcterms:modified>
</cp:coreProperties>
</file>